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66" r:id="rId3"/>
    <p:sldId id="262" r:id="rId4"/>
    <p:sldId id="263" r:id="rId5"/>
    <p:sldId id="264" r:id="rId6"/>
    <p:sldId id="267" r:id="rId7"/>
    <p:sldId id="273" r:id="rId8"/>
    <p:sldId id="271" r:id="rId9"/>
    <p:sldId id="272" r:id="rId10"/>
    <p:sldId id="275" r:id="rId11"/>
    <p:sldId id="279" r:id="rId12"/>
    <p:sldId id="283" r:id="rId13"/>
    <p:sldId id="284" r:id="rId14"/>
    <p:sldId id="282" r:id="rId15"/>
    <p:sldId id="276" r:id="rId16"/>
    <p:sldId id="274" r:id="rId17"/>
    <p:sldId id="277" r:id="rId18"/>
    <p:sldId id="278" r:id="rId19"/>
    <p:sldId id="270" r:id="rId20"/>
    <p:sldId id="299" r:id="rId21"/>
    <p:sldId id="286" r:id="rId22"/>
    <p:sldId id="287" r:id="rId23"/>
    <p:sldId id="300" r:id="rId24"/>
    <p:sldId id="289" r:id="rId25"/>
    <p:sldId id="288" r:id="rId26"/>
    <p:sldId id="290" r:id="rId27"/>
    <p:sldId id="291" r:id="rId28"/>
    <p:sldId id="293" r:id="rId29"/>
    <p:sldId id="294" r:id="rId30"/>
    <p:sldId id="297" r:id="rId31"/>
    <p:sldId id="296" r:id="rId32"/>
    <p:sldId id="295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070"/>
    <p:restoredTop sz="94692"/>
  </p:normalViewPr>
  <p:slideViewPr>
    <p:cSldViewPr snapToGrid="0" snapToObjects="1">
      <p:cViewPr varScale="1">
        <p:scale>
          <a:sx n="76" d="100"/>
          <a:sy n="76" d="100"/>
        </p:scale>
        <p:origin x="216" y="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rfd/boosting-bagging-and-stacking-ensemble-methods-with-sklearn-and-mlens-a455c0c982de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1947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Quantile Plots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666CE6-C0D8-0446-A9B9-43A77177A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886" y="2233877"/>
            <a:ext cx="5499100" cy="3327400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DF46C3-E757-CC47-A780-7DE3C9838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2233877"/>
            <a:ext cx="5689600" cy="33274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388B46-9BD7-CB48-B0F0-147348328E67}"/>
              </a:ext>
            </a:extLst>
          </p:cNvPr>
          <p:cNvSpPr txBox="1"/>
          <p:nvPr/>
        </p:nvSpPr>
        <p:spPr>
          <a:xfrm>
            <a:off x="2111910" y="1753332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Quantiles </a:t>
            </a:r>
            <a:r>
              <a:rPr lang="en-US" dirty="0" err="1"/>
              <a:t>SalePrice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384FAC-142B-E744-894C-D703099491F5}"/>
              </a:ext>
            </a:extLst>
          </p:cNvPr>
          <p:cNvSpPr txBox="1"/>
          <p:nvPr/>
        </p:nvSpPr>
        <p:spPr>
          <a:xfrm>
            <a:off x="7758623" y="1753332"/>
            <a:ext cx="290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Quantiles Log(</a:t>
            </a:r>
            <a:r>
              <a:rPr lang="en-US" dirty="0" err="1"/>
              <a:t>SalePrice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79831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Distribution Plots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40E914-C3D1-F54D-8AA1-E79862050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22" y="1374182"/>
            <a:ext cx="10128395" cy="4155621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59599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Box Plots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783373-5864-8142-AEAD-9F74C1FE0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01" y="1374181"/>
            <a:ext cx="10180416" cy="5394101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317797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Box Plots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6E9207-8FDA-B146-B741-0C410DB22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16" y="1363851"/>
            <a:ext cx="10199861" cy="5404404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318000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Box Plots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1C4796-B1C3-9E41-B0BF-A86F1462D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16" y="1363851"/>
            <a:ext cx="10002328" cy="5369215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55141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Dealing with Missing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629B06-F683-B94D-AA74-0F86FB9DAD7D}"/>
              </a:ext>
            </a:extLst>
          </p:cNvPr>
          <p:cNvSpPr/>
          <p:nvPr/>
        </p:nvSpPr>
        <p:spPr>
          <a:xfrm>
            <a:off x="5018776" y="2529560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Check correlation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4654262-7D1C-4D4B-AB61-25E584CF1662}"/>
              </a:ext>
            </a:extLst>
          </p:cNvPr>
          <p:cNvSpPr/>
          <p:nvPr/>
        </p:nvSpPr>
        <p:spPr>
          <a:xfrm>
            <a:off x="7786338" y="2514699"/>
            <a:ext cx="2263696" cy="59450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Check for Z scores and outliers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5F7A1C6-E2EF-B049-99B7-424E96429EA3}"/>
              </a:ext>
            </a:extLst>
          </p:cNvPr>
          <p:cNvSpPr/>
          <p:nvPr/>
        </p:nvSpPr>
        <p:spPr>
          <a:xfrm>
            <a:off x="4368955" y="1363851"/>
            <a:ext cx="3454090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/>
              <a:t>Go through data set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D9E3F16-735E-F54D-984B-4E21680A51FD}"/>
              </a:ext>
            </a:extLst>
          </p:cNvPr>
          <p:cNvSpPr/>
          <p:nvPr/>
        </p:nvSpPr>
        <p:spPr>
          <a:xfrm>
            <a:off x="2141966" y="2544421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Plot distributions and box plots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6876CCB-C7ED-644D-8E5A-6F5FDE3E6938}"/>
              </a:ext>
            </a:extLst>
          </p:cNvPr>
          <p:cNvSpPr/>
          <p:nvPr/>
        </p:nvSpPr>
        <p:spPr>
          <a:xfrm>
            <a:off x="4368955" y="3748797"/>
            <a:ext cx="3454090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Checked / filled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2446041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Missing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9ED7D8-F649-D047-8E48-D02E2862A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76" y="1221782"/>
            <a:ext cx="3827824" cy="5023130"/>
          </a:xfrm>
          <a:prstGeom prst="rect">
            <a:avLst/>
          </a:prstGeom>
          <a:noFill/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193EDF7-114E-FA48-9CD6-6F931D6E4EC1}"/>
              </a:ext>
            </a:extLst>
          </p:cNvPr>
          <p:cNvSpPr/>
          <p:nvPr/>
        </p:nvSpPr>
        <p:spPr>
          <a:xfrm>
            <a:off x="5151357" y="1221782"/>
            <a:ext cx="2082200" cy="220721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Alley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Bsmt</a:t>
            </a:r>
            <a:r>
              <a:rPr lang="en-GB" dirty="0"/>
              <a:t>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FireplaceQu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Garage+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PoolQC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MasVnr</a:t>
            </a:r>
            <a:r>
              <a:rPr lang="en-GB" dirty="0"/>
              <a:t>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86B0C9-755A-3D48-A43F-AE92327A7FBE}"/>
              </a:ext>
            </a:extLst>
          </p:cNvPr>
          <p:cNvSpPr txBox="1"/>
          <p:nvPr/>
        </p:nvSpPr>
        <p:spPr>
          <a:xfrm>
            <a:off x="5723138" y="389537"/>
            <a:ext cx="3105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Action taken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4EDF1B3-C7DB-5A42-83FF-9769DAAB9929}"/>
              </a:ext>
            </a:extLst>
          </p:cNvPr>
          <p:cNvSpPr/>
          <p:nvPr/>
        </p:nvSpPr>
        <p:spPr>
          <a:xfrm>
            <a:off x="5193606" y="3872282"/>
            <a:ext cx="2082200" cy="60719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LotFrontage</a:t>
            </a:r>
            <a:endParaRPr lang="en-GB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F9EBFE2-BE62-B34D-AFB5-5D931D3288A3}"/>
              </a:ext>
            </a:extLst>
          </p:cNvPr>
          <p:cNvSpPr/>
          <p:nvPr/>
        </p:nvSpPr>
        <p:spPr>
          <a:xfrm>
            <a:off x="5193606" y="4721368"/>
            <a:ext cx="2082200" cy="60719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Electrical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69BEB1D-A149-2A43-AF80-1031D20767A6}"/>
              </a:ext>
            </a:extLst>
          </p:cNvPr>
          <p:cNvSpPr/>
          <p:nvPr/>
        </p:nvSpPr>
        <p:spPr>
          <a:xfrm>
            <a:off x="5201339" y="5586783"/>
            <a:ext cx="2082200" cy="60719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MiscFeature</a:t>
            </a:r>
            <a:endParaRPr lang="en-GB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E41D7808-F160-9546-8F86-2D589DD407BA}"/>
              </a:ext>
            </a:extLst>
          </p:cNvPr>
          <p:cNvSpPr/>
          <p:nvPr/>
        </p:nvSpPr>
        <p:spPr>
          <a:xfrm>
            <a:off x="7508774" y="1880757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0C20543E-9C86-6245-9D76-81516061C8AB}"/>
              </a:ext>
            </a:extLst>
          </p:cNvPr>
          <p:cNvSpPr/>
          <p:nvPr/>
        </p:nvSpPr>
        <p:spPr>
          <a:xfrm>
            <a:off x="7501883" y="3985378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E47B5897-922A-F444-BD1E-5499C44B1CC7}"/>
              </a:ext>
            </a:extLst>
          </p:cNvPr>
          <p:cNvSpPr/>
          <p:nvPr/>
        </p:nvSpPr>
        <p:spPr>
          <a:xfrm>
            <a:off x="7508774" y="4767945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43E09F76-A423-4C48-8599-D37DB80342AC}"/>
              </a:ext>
            </a:extLst>
          </p:cNvPr>
          <p:cNvSpPr/>
          <p:nvPr/>
        </p:nvSpPr>
        <p:spPr>
          <a:xfrm>
            <a:off x="7472065" y="5699879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47E9D66-66A5-3449-B25F-6E0A9109B101}"/>
              </a:ext>
            </a:extLst>
          </p:cNvPr>
          <p:cNvSpPr/>
          <p:nvPr/>
        </p:nvSpPr>
        <p:spPr>
          <a:xfrm>
            <a:off x="8500279" y="3087760"/>
            <a:ext cx="3004627" cy="137418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Imputed using neighbourhood </a:t>
            </a:r>
            <a:r>
              <a:rPr lang="en-GB" dirty="0" err="1"/>
              <a:t>LotArea</a:t>
            </a:r>
            <a:r>
              <a:rPr lang="en-GB" dirty="0"/>
              <a:t> (regression) or neighbourhood median </a:t>
            </a:r>
            <a:r>
              <a:rPr lang="en-GB" dirty="0" err="1"/>
              <a:t>LotFrontage</a:t>
            </a:r>
            <a:r>
              <a:rPr lang="en-GB" dirty="0"/>
              <a:t> 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EFA00C8-8A8A-BF46-8C7D-D932DEABBE52}"/>
              </a:ext>
            </a:extLst>
          </p:cNvPr>
          <p:cNvSpPr/>
          <p:nvPr/>
        </p:nvSpPr>
        <p:spPr>
          <a:xfrm>
            <a:off x="8500280" y="4721368"/>
            <a:ext cx="3004626" cy="60719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Used Mode to impute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8482FB6-CC56-2444-85FD-AEA1AC61650C}"/>
              </a:ext>
            </a:extLst>
          </p:cNvPr>
          <p:cNvSpPr/>
          <p:nvPr/>
        </p:nvSpPr>
        <p:spPr>
          <a:xfrm>
            <a:off x="8500280" y="5586783"/>
            <a:ext cx="3004626" cy="60719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Replaced with None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</a:t>
            </a:r>
            <a:r>
              <a:rPr lang="en-GB" dirty="0">
                <a:sym typeface="Wingdings" pitchFamily="2" charset="2"/>
              </a:rPr>
              <a:t>column dropped</a:t>
            </a:r>
            <a:endParaRPr lang="en-GB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B950942-D11E-AC45-86B2-7E66AB8B2009}"/>
              </a:ext>
            </a:extLst>
          </p:cNvPr>
          <p:cNvSpPr/>
          <p:nvPr/>
        </p:nvSpPr>
        <p:spPr>
          <a:xfrm>
            <a:off x="8500282" y="1767661"/>
            <a:ext cx="3004625" cy="60719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Replace with None or 0</a:t>
            </a:r>
          </a:p>
        </p:txBody>
      </p:sp>
    </p:spTree>
    <p:extLst>
      <p:ext uri="{BB962C8B-B14F-4D97-AF65-F5344CB8AC3E}">
        <p14:creationId xmlns:p14="http://schemas.microsoft.com/office/powerpoint/2010/main" val="1169089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Feature Selection and engineering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629B06-F683-B94D-AA74-0F86FB9DAD7D}"/>
              </a:ext>
            </a:extLst>
          </p:cNvPr>
          <p:cNvSpPr/>
          <p:nvPr/>
        </p:nvSpPr>
        <p:spPr>
          <a:xfrm>
            <a:off x="4964152" y="2539891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Check correlation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4654262-7D1C-4D4B-AB61-25E584CF1662}"/>
              </a:ext>
            </a:extLst>
          </p:cNvPr>
          <p:cNvSpPr/>
          <p:nvPr/>
        </p:nvSpPr>
        <p:spPr>
          <a:xfrm>
            <a:off x="7768421" y="2560448"/>
            <a:ext cx="2263696" cy="59450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Check for Z scores and outliers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5F7A1C6-E2EF-B049-99B7-424E96429EA3}"/>
              </a:ext>
            </a:extLst>
          </p:cNvPr>
          <p:cNvSpPr/>
          <p:nvPr/>
        </p:nvSpPr>
        <p:spPr>
          <a:xfrm>
            <a:off x="4314331" y="1374182"/>
            <a:ext cx="3454090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/>
              <a:t>Study data set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D9E3F16-735E-F54D-984B-4E21680A51FD}"/>
              </a:ext>
            </a:extLst>
          </p:cNvPr>
          <p:cNvSpPr/>
          <p:nvPr/>
        </p:nvSpPr>
        <p:spPr>
          <a:xfrm>
            <a:off x="2087342" y="2554752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Plot distributions and box plots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6FDEFD0-97E1-1E4C-B42D-ECDD78A4097F}"/>
              </a:ext>
            </a:extLst>
          </p:cNvPr>
          <p:cNvSpPr/>
          <p:nvPr/>
        </p:nvSpPr>
        <p:spPr>
          <a:xfrm>
            <a:off x="4314332" y="3682955"/>
            <a:ext cx="3454090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Checked / filled missing values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C04CA97-7A3F-3A49-A45A-FED586C7C3A5}"/>
              </a:ext>
            </a:extLst>
          </p:cNvPr>
          <p:cNvSpPr/>
          <p:nvPr/>
        </p:nvSpPr>
        <p:spPr>
          <a:xfrm>
            <a:off x="4314331" y="4811158"/>
            <a:ext cx="3454090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Feature Selection &amp; Engineering</a:t>
            </a:r>
          </a:p>
        </p:txBody>
      </p:sp>
    </p:spTree>
    <p:extLst>
      <p:ext uri="{BB962C8B-B14F-4D97-AF65-F5344CB8AC3E}">
        <p14:creationId xmlns:p14="http://schemas.microsoft.com/office/powerpoint/2010/main" val="2620629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Features engineering and selection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1802AA-0261-3242-9A13-1E2005F2D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819" y="6888910"/>
            <a:ext cx="9905998" cy="3124201"/>
          </a:xfrm>
        </p:spPr>
        <p:txBody>
          <a:bodyPr>
            <a:normAutofit/>
          </a:bodyPr>
          <a:lstStyle/>
          <a:p>
            <a:r>
              <a:rPr lang="en-US" dirty="0"/>
              <a:t>		- combined and dropped variables based on EDA</a:t>
            </a:r>
          </a:p>
          <a:p>
            <a:r>
              <a:rPr lang="en-US" dirty="0"/>
              <a:t>		- show what we dropped and merged</a:t>
            </a:r>
          </a:p>
          <a:p>
            <a:r>
              <a:rPr lang="en-US" dirty="0"/>
              <a:t>		- left with around 52 features our of 80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0704CEB-0792-864C-8C80-50F9637B4227}"/>
              </a:ext>
            </a:extLst>
          </p:cNvPr>
          <p:cNvSpPr/>
          <p:nvPr/>
        </p:nvSpPr>
        <p:spPr>
          <a:xfrm>
            <a:off x="762266" y="1618055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HalfBath</a:t>
            </a:r>
            <a:r>
              <a:rPr lang="en-GB" dirty="0"/>
              <a:t> + Full Bath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42C6724-B05B-9D40-9CCA-C0EF71F06353}"/>
              </a:ext>
            </a:extLst>
          </p:cNvPr>
          <p:cNvSpPr/>
          <p:nvPr/>
        </p:nvSpPr>
        <p:spPr>
          <a:xfrm>
            <a:off x="762266" y="2485425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Functional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C1FC0AE-68C2-8841-BE45-49AB698097D9}"/>
              </a:ext>
            </a:extLst>
          </p:cNvPr>
          <p:cNvSpPr/>
          <p:nvPr/>
        </p:nvSpPr>
        <p:spPr>
          <a:xfrm>
            <a:off x="762266" y="3372426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PoolQC</a:t>
            </a:r>
            <a:endParaRPr lang="en-GB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0936777-013F-8746-A764-67741777E57E}"/>
              </a:ext>
            </a:extLst>
          </p:cNvPr>
          <p:cNvSpPr/>
          <p:nvPr/>
        </p:nvSpPr>
        <p:spPr>
          <a:xfrm>
            <a:off x="759416" y="4294881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MoSold</a:t>
            </a:r>
            <a:endParaRPr lang="en-GB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BE8F4E3-A7FB-974A-B3C9-5B4A9275C5CC}"/>
              </a:ext>
            </a:extLst>
          </p:cNvPr>
          <p:cNvSpPr/>
          <p:nvPr/>
        </p:nvSpPr>
        <p:spPr>
          <a:xfrm>
            <a:off x="759416" y="5146983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Condition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EFC0949-EE65-6049-B8DC-98A990FD0FBC}"/>
              </a:ext>
            </a:extLst>
          </p:cNvPr>
          <p:cNvSpPr/>
          <p:nvPr/>
        </p:nvSpPr>
        <p:spPr>
          <a:xfrm>
            <a:off x="759416" y="5999085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Year Built/</a:t>
            </a:r>
            <a:r>
              <a:rPr lang="en-GB" dirty="0" err="1"/>
              <a:t>Remodeled</a:t>
            </a:r>
            <a:endParaRPr lang="en-GB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0B0940E-55AE-A540-A7DE-E71A160241AC}"/>
              </a:ext>
            </a:extLst>
          </p:cNvPr>
          <p:cNvSpPr/>
          <p:nvPr/>
        </p:nvSpPr>
        <p:spPr>
          <a:xfrm>
            <a:off x="3084037" y="1760196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921530AD-4BD1-1646-A90B-B8F5EBCEF946}"/>
              </a:ext>
            </a:extLst>
          </p:cNvPr>
          <p:cNvSpPr/>
          <p:nvPr/>
        </p:nvSpPr>
        <p:spPr>
          <a:xfrm>
            <a:off x="3084037" y="3499189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D1E7D2A8-4141-9041-9CA7-8297A7BDC291}"/>
              </a:ext>
            </a:extLst>
          </p:cNvPr>
          <p:cNvSpPr/>
          <p:nvPr/>
        </p:nvSpPr>
        <p:spPr>
          <a:xfrm>
            <a:off x="3084037" y="4419677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B24ED4E7-37E0-8343-9148-4576AC71250E}"/>
              </a:ext>
            </a:extLst>
          </p:cNvPr>
          <p:cNvSpPr/>
          <p:nvPr/>
        </p:nvSpPr>
        <p:spPr>
          <a:xfrm>
            <a:off x="3088030" y="5274293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B61DD688-D6CC-EC4F-A513-84F5811072C0}"/>
              </a:ext>
            </a:extLst>
          </p:cNvPr>
          <p:cNvSpPr/>
          <p:nvPr/>
        </p:nvSpPr>
        <p:spPr>
          <a:xfrm>
            <a:off x="3088030" y="6126395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BC113C2-E77A-2E4D-B24E-BF3FF887138C}"/>
              </a:ext>
            </a:extLst>
          </p:cNvPr>
          <p:cNvSpPr/>
          <p:nvPr/>
        </p:nvSpPr>
        <p:spPr>
          <a:xfrm>
            <a:off x="3084037" y="2599552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54C84DC-D566-4E40-9B7D-81D78B9BC507}"/>
              </a:ext>
            </a:extLst>
          </p:cNvPr>
          <p:cNvSpPr/>
          <p:nvPr/>
        </p:nvSpPr>
        <p:spPr>
          <a:xfrm>
            <a:off x="3683150" y="1618055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TotalBath</a:t>
            </a:r>
            <a:endParaRPr lang="en-GB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18F4556-FCB2-364E-AA64-920165E430F0}"/>
              </a:ext>
            </a:extLst>
          </p:cNvPr>
          <p:cNvSpPr/>
          <p:nvPr/>
        </p:nvSpPr>
        <p:spPr>
          <a:xfrm>
            <a:off x="3683150" y="3395038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Pool/ No Pool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BB6DA3F-E79A-8A4E-BDD9-B50BECE90F17}"/>
              </a:ext>
            </a:extLst>
          </p:cNvPr>
          <p:cNvSpPr/>
          <p:nvPr/>
        </p:nvSpPr>
        <p:spPr>
          <a:xfrm>
            <a:off x="3693986" y="4299111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Seasons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3FBB03B-F6D2-4743-93B2-B149E23597FA}"/>
              </a:ext>
            </a:extLst>
          </p:cNvPr>
          <p:cNvSpPr/>
          <p:nvPr/>
        </p:nvSpPr>
        <p:spPr>
          <a:xfrm>
            <a:off x="3693986" y="5109261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Combines Condition 1&amp;2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7012A7C-76F9-254B-AA31-B72D5160B623}"/>
              </a:ext>
            </a:extLst>
          </p:cNvPr>
          <p:cNvSpPr/>
          <p:nvPr/>
        </p:nvSpPr>
        <p:spPr>
          <a:xfrm>
            <a:off x="3693986" y="5999085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Age / </a:t>
            </a:r>
            <a:r>
              <a:rPr lang="en-GB" dirty="0" err="1"/>
              <a:t>ReAge</a:t>
            </a:r>
            <a:endParaRPr lang="en-GB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507EB23-763C-244C-A447-2CD0DF243597}"/>
              </a:ext>
            </a:extLst>
          </p:cNvPr>
          <p:cNvSpPr/>
          <p:nvPr/>
        </p:nvSpPr>
        <p:spPr>
          <a:xfrm>
            <a:off x="3683150" y="2522128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Typical/ Non Typical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4EF523E-CFA0-CF46-97F9-D5BF994C1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309" y="1755697"/>
            <a:ext cx="1778000" cy="475169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78AB7DB-6997-0243-B3C7-618BFBE51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085" y="1766015"/>
            <a:ext cx="15240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53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Modeling and Tuning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332FC-26F1-5B47-9966-B6576E9E1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26" name="Curved Right Arrow 25">
            <a:extLst>
              <a:ext uri="{FF2B5EF4-FFF2-40B4-BE49-F238E27FC236}">
                <a16:creationId xmlns:a16="http://schemas.microsoft.com/office/drawing/2014/main" id="{923BA634-DDBF-1A4C-B651-C3EB5426AD1A}"/>
              </a:ext>
            </a:extLst>
          </p:cNvPr>
          <p:cNvSpPr/>
          <p:nvPr/>
        </p:nvSpPr>
        <p:spPr>
          <a:xfrm rot="5400000">
            <a:off x="6606274" y="-1026080"/>
            <a:ext cx="609408" cy="4633353"/>
          </a:xfrm>
          <a:prstGeom prst="curved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6B0C515F-6BED-574D-B5E2-0E4BE18D9033}"/>
              </a:ext>
            </a:extLst>
          </p:cNvPr>
          <p:cNvSpPr/>
          <p:nvPr/>
        </p:nvSpPr>
        <p:spPr>
          <a:xfrm>
            <a:off x="1367158" y="1880860"/>
            <a:ext cx="1981200" cy="46482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b="1" dirty="0">
              <a:solidFill>
                <a:schemeClr val="tx2"/>
              </a:solidFill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24A3DC0-22C0-4240-8BAE-2BF8A2C5B51E}"/>
              </a:ext>
            </a:extLst>
          </p:cNvPr>
          <p:cNvSpPr/>
          <p:nvPr/>
        </p:nvSpPr>
        <p:spPr>
          <a:xfrm>
            <a:off x="3653158" y="1880860"/>
            <a:ext cx="1981200" cy="46482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b="1">
              <a:solidFill>
                <a:schemeClr val="tx2"/>
              </a:solidFill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2D6E7C6-48F9-934C-AFF5-1BDA22AD0079}"/>
              </a:ext>
            </a:extLst>
          </p:cNvPr>
          <p:cNvSpPr/>
          <p:nvPr/>
        </p:nvSpPr>
        <p:spPr>
          <a:xfrm>
            <a:off x="5862958" y="1880860"/>
            <a:ext cx="1981200" cy="46482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b="1">
              <a:solidFill>
                <a:schemeClr val="tx2"/>
              </a:solidFill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E998990-1034-194B-8314-C290EC0DCC1B}"/>
              </a:ext>
            </a:extLst>
          </p:cNvPr>
          <p:cNvSpPr/>
          <p:nvPr/>
        </p:nvSpPr>
        <p:spPr>
          <a:xfrm>
            <a:off x="8072758" y="1860078"/>
            <a:ext cx="1981200" cy="46482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b="1">
              <a:solidFill>
                <a:schemeClr val="tx2"/>
              </a:solidFill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B70DBFF6-C510-7543-BFEE-B9FC24876595}"/>
              </a:ext>
            </a:extLst>
          </p:cNvPr>
          <p:cNvSpPr/>
          <p:nvPr/>
        </p:nvSpPr>
        <p:spPr>
          <a:xfrm>
            <a:off x="1367158" y="1631478"/>
            <a:ext cx="1981200" cy="6858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b="1">
                <a:solidFill>
                  <a:schemeClr val="tx2"/>
                </a:solidFill>
              </a:rPr>
              <a:t>EDA and Imputation</a:t>
            </a:r>
            <a:endParaRPr lang="en-GB" sz="2200" b="1" dirty="0">
              <a:solidFill>
                <a:schemeClr val="tx2"/>
              </a:solidFill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AC9F26D-26C1-1444-B168-1C87862B9AED}"/>
              </a:ext>
            </a:extLst>
          </p:cNvPr>
          <p:cNvSpPr/>
          <p:nvPr/>
        </p:nvSpPr>
        <p:spPr>
          <a:xfrm>
            <a:off x="3653158" y="1673042"/>
            <a:ext cx="1981200" cy="6858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b="1" dirty="0">
                <a:solidFill>
                  <a:schemeClr val="tx2"/>
                </a:solidFill>
              </a:rPr>
              <a:t>Feature Eng. &amp; Selection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F1CDE7E3-FA2E-C248-8129-56584722C705}"/>
              </a:ext>
            </a:extLst>
          </p:cNvPr>
          <p:cNvSpPr/>
          <p:nvPr/>
        </p:nvSpPr>
        <p:spPr>
          <a:xfrm>
            <a:off x="5862958" y="1690360"/>
            <a:ext cx="1981200" cy="6858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2"/>
                </a:solidFill>
              </a:rPr>
              <a:t> Modelling</a:t>
            </a:r>
          </a:p>
          <a:p>
            <a:pPr algn="ctr"/>
            <a:r>
              <a:rPr lang="en-GB" sz="2000" b="1" dirty="0">
                <a:solidFill>
                  <a:schemeClr val="tx2"/>
                </a:solidFill>
              </a:rPr>
              <a:t>&amp; Tuning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8FBF9D34-CB1A-3D4B-AC30-930BE81FA796}"/>
              </a:ext>
            </a:extLst>
          </p:cNvPr>
          <p:cNvSpPr/>
          <p:nvPr/>
        </p:nvSpPr>
        <p:spPr>
          <a:xfrm>
            <a:off x="8072758" y="1673042"/>
            <a:ext cx="1981200" cy="6858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150" b="1" dirty="0">
                <a:solidFill>
                  <a:schemeClr val="tx2"/>
                </a:solidFill>
              </a:rPr>
              <a:t>Performance Check</a:t>
            </a:r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14E0614F-FED8-6C48-944D-C2D135B2A8E1}"/>
              </a:ext>
            </a:extLst>
          </p:cNvPr>
          <p:cNvSpPr/>
          <p:nvPr/>
        </p:nvSpPr>
        <p:spPr>
          <a:xfrm>
            <a:off x="3195958" y="2774478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4C8ADDBC-0924-834F-8979-95930338595A}"/>
              </a:ext>
            </a:extLst>
          </p:cNvPr>
          <p:cNvSpPr/>
          <p:nvPr/>
        </p:nvSpPr>
        <p:spPr>
          <a:xfrm>
            <a:off x="5467629" y="2774478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E50FE95-02B5-5545-9104-1CCE7A34CAAA}"/>
              </a:ext>
            </a:extLst>
          </p:cNvPr>
          <p:cNvSpPr/>
          <p:nvPr/>
        </p:nvSpPr>
        <p:spPr>
          <a:xfrm>
            <a:off x="1557658" y="2857500"/>
            <a:ext cx="1600200" cy="1143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Understand and visualize data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3EFF6019-8FDD-274D-A94F-4604AAEAD043}"/>
              </a:ext>
            </a:extLst>
          </p:cNvPr>
          <p:cNvSpPr/>
          <p:nvPr/>
        </p:nvSpPr>
        <p:spPr>
          <a:xfrm>
            <a:off x="1557658" y="4508372"/>
            <a:ext cx="1600200" cy="1143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Impute missing data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BE253D7D-5505-1E4E-8FE8-3C9138577558}"/>
              </a:ext>
            </a:extLst>
          </p:cNvPr>
          <p:cNvSpPr/>
          <p:nvPr/>
        </p:nvSpPr>
        <p:spPr>
          <a:xfrm>
            <a:off x="6053458" y="2651125"/>
            <a:ext cx="1600200" cy="199402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500" dirty="0"/>
              <a:t>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MLR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Ridge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Lasso</a:t>
            </a:r>
          </a:p>
          <a:p>
            <a:r>
              <a:rPr lang="en-GB" sz="1500" dirty="0"/>
              <a:t>Tree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RF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XGB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DFFE9217-5588-3D4A-BB1C-9E1094725FF1}"/>
              </a:ext>
            </a:extLst>
          </p:cNvPr>
          <p:cNvSpPr/>
          <p:nvPr/>
        </p:nvSpPr>
        <p:spPr>
          <a:xfrm>
            <a:off x="6010451" y="4920113"/>
            <a:ext cx="1600200" cy="1143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Tuning models through </a:t>
            </a:r>
            <a:r>
              <a:rPr lang="en-GB" dirty="0" err="1"/>
              <a:t>gridsearch</a:t>
            </a:r>
            <a:endParaRPr lang="en-GB" dirty="0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F17FE358-CB9E-C246-ADEB-614D0E4AA679}"/>
              </a:ext>
            </a:extLst>
          </p:cNvPr>
          <p:cNvSpPr/>
          <p:nvPr/>
        </p:nvSpPr>
        <p:spPr>
          <a:xfrm>
            <a:off x="3827675" y="2857500"/>
            <a:ext cx="1600200" cy="1143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Create/ drop features</a:t>
            </a: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842E310F-E57F-004E-9894-8373BC8015AD}"/>
              </a:ext>
            </a:extLst>
          </p:cNvPr>
          <p:cNvSpPr/>
          <p:nvPr/>
        </p:nvSpPr>
        <p:spPr>
          <a:xfrm>
            <a:off x="7722778" y="2774478"/>
            <a:ext cx="5146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7BB14A2D-737A-9E48-A8A6-37E9698D1611}"/>
              </a:ext>
            </a:extLst>
          </p:cNvPr>
          <p:cNvSpPr/>
          <p:nvPr/>
        </p:nvSpPr>
        <p:spPr>
          <a:xfrm>
            <a:off x="8306536" y="2964978"/>
            <a:ext cx="1600200" cy="24384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Submit predicted data to recalibrate models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8DCC1C87-BA46-3D4B-A631-80F244C57B37}"/>
              </a:ext>
            </a:extLst>
          </p:cNvPr>
          <p:cNvSpPr/>
          <p:nvPr/>
        </p:nvSpPr>
        <p:spPr>
          <a:xfrm>
            <a:off x="3843658" y="4508372"/>
            <a:ext cx="1600200" cy="1143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2782553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86" y="443897"/>
            <a:ext cx="3643674" cy="1760080"/>
          </a:xfrm>
        </p:spPr>
        <p:txBody>
          <a:bodyPr>
            <a:normAutofit/>
          </a:bodyPr>
          <a:lstStyle/>
          <a:p>
            <a:pPr algn="ctr"/>
            <a:r>
              <a:rPr lang="en-US" sz="3000" dirty="0"/>
              <a:t>Predicting AMES Housing Prices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1802AA-0261-3242-9A13-1E2005F2D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686" y="2203977"/>
            <a:ext cx="3643674" cy="13411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Machine Learning Kaggle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24984-A4FE-A949-8035-14A29489D1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7" r="5206" b="1"/>
          <a:stretch/>
        </p:blipFill>
        <p:spPr>
          <a:xfrm>
            <a:off x="4286866" y="443897"/>
            <a:ext cx="7650448" cy="580450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73CE7D3-2087-2A4A-9AF9-F16D539746E0}"/>
              </a:ext>
            </a:extLst>
          </p:cNvPr>
          <p:cNvSpPr txBox="1">
            <a:spLocks/>
          </p:cNvSpPr>
          <p:nvPr/>
        </p:nvSpPr>
        <p:spPr>
          <a:xfrm>
            <a:off x="254686" y="3545096"/>
            <a:ext cx="3643674" cy="1760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800" dirty="0"/>
              <a:t>Christina</a:t>
            </a:r>
          </a:p>
          <a:p>
            <a:pPr marL="0" indent="0" algn="ctr">
              <a:buFont typeface="Arial"/>
              <a:buNone/>
            </a:pPr>
            <a:r>
              <a:rPr lang="en-US" sz="1800" dirty="0"/>
              <a:t>Mike</a:t>
            </a:r>
          </a:p>
          <a:p>
            <a:pPr marL="0" indent="0" algn="ctr">
              <a:buFont typeface="Arial"/>
              <a:buNone/>
            </a:pPr>
            <a:r>
              <a:rPr lang="en-US" sz="1800" dirty="0"/>
              <a:t>Shehryar </a:t>
            </a:r>
          </a:p>
          <a:p>
            <a:pPr marL="0" indent="0" algn="ctr">
              <a:buFont typeface="Arial"/>
              <a:buNone/>
            </a:pPr>
            <a:r>
              <a:rPr lang="en-US" sz="1800" dirty="0"/>
              <a:t>Yan</a:t>
            </a:r>
          </a:p>
        </p:txBody>
      </p:sp>
    </p:spTree>
    <p:extLst>
      <p:ext uri="{BB962C8B-B14F-4D97-AF65-F5344CB8AC3E}">
        <p14:creationId xmlns:p14="http://schemas.microsoft.com/office/powerpoint/2010/main" val="415210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783D5BD-EC43-B946-9EE3-0D874B39D052}"/>
              </a:ext>
            </a:extLst>
          </p:cNvPr>
          <p:cNvSpPr/>
          <p:nvPr/>
        </p:nvSpPr>
        <p:spPr>
          <a:xfrm>
            <a:off x="1148896" y="1624645"/>
            <a:ext cx="2152348" cy="136385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 Ridge/Lasso/</a:t>
            </a:r>
          </a:p>
          <a:p>
            <a:pPr algn="ctr"/>
            <a:r>
              <a:rPr lang="en-GB" dirty="0"/>
              <a:t>Random forest with</a:t>
            </a:r>
          </a:p>
          <a:p>
            <a:pPr algn="ctr"/>
            <a:r>
              <a:rPr lang="en-GB" dirty="0"/>
              <a:t>50 features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ML adventure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B021F0-E7C5-CB42-8AF0-2AC896A95398}"/>
              </a:ext>
            </a:extLst>
          </p:cNvPr>
          <p:cNvSpPr txBox="1"/>
          <p:nvPr/>
        </p:nvSpPr>
        <p:spPr>
          <a:xfrm>
            <a:off x="1148895" y="3112482"/>
            <a:ext cx="2847371" cy="92333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Ridge RMSE: 0.129  </a:t>
            </a:r>
          </a:p>
          <a:p>
            <a:r>
              <a:rPr lang="en-US" dirty="0"/>
              <a:t>Lasso  RMSE: 0.1373</a:t>
            </a:r>
          </a:p>
          <a:p>
            <a:r>
              <a:rPr lang="en-US" dirty="0"/>
              <a:t>Random forest: 0.153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1F6A286B-AE0E-034C-81AB-1A37A79CC109}"/>
              </a:ext>
            </a:extLst>
          </p:cNvPr>
          <p:cNvSpPr/>
          <p:nvPr/>
        </p:nvSpPr>
        <p:spPr>
          <a:xfrm>
            <a:off x="5213651" y="689931"/>
            <a:ext cx="2152348" cy="186942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 Ridge/Lasso/</a:t>
            </a:r>
          </a:p>
          <a:p>
            <a:pPr algn="ctr"/>
            <a:r>
              <a:rPr lang="en-GB" dirty="0"/>
              <a:t>Random forest with 80 features 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2B0BEB2-08E4-B34B-A609-1D63F73D0510}"/>
              </a:ext>
            </a:extLst>
          </p:cNvPr>
          <p:cNvCxnSpPr>
            <a:cxnSpLocks/>
          </p:cNvCxnSpPr>
          <p:nvPr/>
        </p:nvCxnSpPr>
        <p:spPr>
          <a:xfrm flipV="1">
            <a:off x="3410667" y="1374182"/>
            <a:ext cx="1802984" cy="5112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C50E466-0D2C-1B47-9ACF-C0136158D441}"/>
              </a:ext>
            </a:extLst>
          </p:cNvPr>
          <p:cNvSpPr txBox="1"/>
          <p:nvPr/>
        </p:nvSpPr>
        <p:spPr>
          <a:xfrm>
            <a:off x="5213651" y="2781651"/>
            <a:ext cx="2847371" cy="120032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Ridge RMSE: 0.1201  </a:t>
            </a:r>
          </a:p>
          <a:p>
            <a:r>
              <a:rPr lang="en-US" dirty="0"/>
              <a:t>Lasso  RMSE: 0.1203</a:t>
            </a:r>
          </a:p>
          <a:p>
            <a:r>
              <a:rPr lang="en-US" dirty="0"/>
              <a:t>Random forest: 0.144</a:t>
            </a:r>
          </a:p>
          <a:p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CAB4D-64D1-F34E-A5DF-A9FEC96B9178}"/>
              </a:ext>
            </a:extLst>
          </p:cNvPr>
          <p:cNvCxnSpPr>
            <a:cxnSpLocks/>
          </p:cNvCxnSpPr>
          <p:nvPr/>
        </p:nvCxnSpPr>
        <p:spPr>
          <a:xfrm>
            <a:off x="7365999" y="1347044"/>
            <a:ext cx="2150534" cy="12123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5FAD9FF-935E-D54D-B4BA-7043F903431F}"/>
              </a:ext>
            </a:extLst>
          </p:cNvPr>
          <p:cNvSpPr/>
          <p:nvPr/>
        </p:nvSpPr>
        <p:spPr>
          <a:xfrm>
            <a:off x="9516533" y="1950487"/>
            <a:ext cx="2016541" cy="154147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 Add More features, use robust scaler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56BB75-B60F-E943-914A-5F32CC0CAF7D}"/>
              </a:ext>
            </a:extLst>
          </p:cNvPr>
          <p:cNvSpPr txBox="1"/>
          <p:nvPr/>
        </p:nvSpPr>
        <p:spPr>
          <a:xfrm>
            <a:off x="9170766" y="3652310"/>
            <a:ext cx="2847370" cy="92333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Ridge RMSE: 0.120  </a:t>
            </a:r>
          </a:p>
          <a:p>
            <a:r>
              <a:rPr lang="en-US" dirty="0"/>
              <a:t>Lasso  RMSE: 0.118</a:t>
            </a:r>
          </a:p>
          <a:p>
            <a:r>
              <a:rPr lang="en-US" dirty="0"/>
              <a:t>Random forest: 0.149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BCA4B7B-E05B-7B48-AF25-5CF8CF9F698E}"/>
              </a:ext>
            </a:extLst>
          </p:cNvPr>
          <p:cNvSpPr/>
          <p:nvPr/>
        </p:nvSpPr>
        <p:spPr>
          <a:xfrm>
            <a:off x="5467436" y="4626591"/>
            <a:ext cx="2016541" cy="154147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 </a:t>
            </a:r>
            <a:r>
              <a:rPr lang="en-GB" dirty="0" err="1"/>
              <a:t>xgBoost</a:t>
            </a:r>
            <a:r>
              <a:rPr lang="en-GB" dirty="0"/>
              <a:t>/ stacked model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CFB6F23-A8D0-DB4E-A1F7-BB04DF0436A2}"/>
              </a:ext>
            </a:extLst>
          </p:cNvPr>
          <p:cNvCxnSpPr>
            <a:cxnSpLocks/>
          </p:cNvCxnSpPr>
          <p:nvPr/>
        </p:nvCxnSpPr>
        <p:spPr>
          <a:xfrm flipH="1">
            <a:off x="7483977" y="3112482"/>
            <a:ext cx="2032557" cy="16457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D8D5C57-EFD3-C74C-959F-9FB9A13ECD5F}"/>
              </a:ext>
            </a:extLst>
          </p:cNvPr>
          <p:cNvSpPr txBox="1"/>
          <p:nvPr/>
        </p:nvSpPr>
        <p:spPr>
          <a:xfrm>
            <a:off x="7922219" y="5458597"/>
            <a:ext cx="2847370" cy="64633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xgBoost</a:t>
            </a:r>
            <a:r>
              <a:rPr lang="en-US" dirty="0"/>
              <a:t>: 0.123</a:t>
            </a:r>
          </a:p>
          <a:p>
            <a:r>
              <a:rPr lang="en-US" dirty="0"/>
              <a:t>Stacked :0.118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5230B6-C207-F141-BD16-8A05AFB9928D}"/>
              </a:ext>
            </a:extLst>
          </p:cNvPr>
          <p:cNvCxnSpPr>
            <a:cxnSpLocks/>
          </p:cNvCxnSpPr>
          <p:nvPr/>
        </p:nvCxnSpPr>
        <p:spPr>
          <a:xfrm flipH="1">
            <a:off x="3996266" y="5397330"/>
            <a:ext cx="147117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806C54E5-B2BA-264E-A293-6D2FFECEDDC6}"/>
              </a:ext>
            </a:extLst>
          </p:cNvPr>
          <p:cNvSpPr/>
          <p:nvPr/>
        </p:nvSpPr>
        <p:spPr>
          <a:xfrm>
            <a:off x="1979725" y="4575640"/>
            <a:ext cx="2016541" cy="154147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Multilinear stacked+ weighted stacked(adjust weight)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F282860-41BB-B548-8730-22E2361F1AB6}"/>
              </a:ext>
            </a:extLst>
          </p:cNvPr>
          <p:cNvSpPr txBox="1"/>
          <p:nvPr/>
        </p:nvSpPr>
        <p:spPr>
          <a:xfrm>
            <a:off x="32159" y="5262854"/>
            <a:ext cx="1931550" cy="64633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W_stack</a:t>
            </a:r>
            <a:r>
              <a:rPr lang="en-US" dirty="0"/>
              <a:t>: 0.1169</a:t>
            </a:r>
          </a:p>
          <a:p>
            <a:r>
              <a:rPr lang="en-US" dirty="0" err="1"/>
              <a:t>M_stack</a:t>
            </a:r>
            <a:r>
              <a:rPr lang="en-US" dirty="0"/>
              <a:t> :0.23</a:t>
            </a:r>
          </a:p>
        </p:txBody>
      </p:sp>
    </p:spTree>
    <p:extLst>
      <p:ext uri="{BB962C8B-B14F-4D97-AF65-F5344CB8AC3E}">
        <p14:creationId xmlns:p14="http://schemas.microsoft.com/office/powerpoint/2010/main" val="181751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5" grpId="0" animBg="1"/>
      <p:bldP spid="35" grpId="1" animBg="1"/>
      <p:bldP spid="39" grpId="0" animBg="1"/>
      <p:bldP spid="40" grpId="0" animBg="1"/>
      <p:bldP spid="40" grpId="1" animBg="1"/>
      <p:bldP spid="42" grpId="0" animBg="1"/>
      <p:bldP spid="48" grpId="0" animBg="1"/>
      <p:bldP spid="48" grpId="1" animBg="1"/>
      <p:bldP spid="52" grpId="0" animBg="1"/>
      <p:bldP spid="53" grpId="0" animBg="1"/>
      <p:bldP spid="53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92B58FF-9C17-D045-B0C1-A1EE0579FD40}"/>
              </a:ext>
            </a:extLst>
          </p:cNvPr>
          <p:cNvSpPr txBox="1">
            <a:spLocks/>
          </p:cNvSpPr>
          <p:nvPr/>
        </p:nvSpPr>
        <p:spPr>
          <a:xfrm>
            <a:off x="553228" y="32719"/>
            <a:ext cx="11432583" cy="1363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ML adventure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DAF2F8-7022-324A-B4C7-18E780150F6E}"/>
              </a:ext>
            </a:extLst>
          </p:cNvPr>
          <p:cNvSpPr txBox="1"/>
          <p:nvPr/>
        </p:nvSpPr>
        <p:spPr>
          <a:xfrm>
            <a:off x="3253293" y="1429289"/>
            <a:ext cx="568541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ADD FEATURE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Totalhouse</a:t>
            </a:r>
            <a:r>
              <a:rPr lang="en-US" dirty="0"/>
              <a:t>= </a:t>
            </a:r>
            <a:r>
              <a:rPr lang="en-US" dirty="0" err="1"/>
              <a:t>TotalBsmtSF</a:t>
            </a:r>
            <a:r>
              <a:rPr lang="en-US" dirty="0"/>
              <a:t>+ 1stFlrSF + 2ndFlrSF</a:t>
            </a:r>
          </a:p>
          <a:p>
            <a:endParaRPr lang="en-US" dirty="0"/>
          </a:p>
          <a:p>
            <a:r>
              <a:rPr lang="en-US" dirty="0" err="1"/>
              <a:t>House_qual</a:t>
            </a:r>
            <a:r>
              <a:rPr lang="en-US" dirty="0"/>
              <a:t>=</a:t>
            </a:r>
            <a:r>
              <a:rPr lang="en-US" dirty="0" err="1"/>
              <a:t>TotalHouse</a:t>
            </a:r>
            <a:r>
              <a:rPr lang="en-US" dirty="0"/>
              <a:t> * </a:t>
            </a:r>
            <a:r>
              <a:rPr lang="en-US" dirty="0" err="1"/>
              <a:t>OverallQual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Gr_quak</a:t>
            </a:r>
            <a:r>
              <a:rPr lang="en-US" dirty="0"/>
              <a:t>=</a:t>
            </a:r>
            <a:r>
              <a:rPr lang="en-US" dirty="0" err="1"/>
              <a:t>GrLivArea</a:t>
            </a:r>
            <a:r>
              <a:rPr lang="en-US" dirty="0"/>
              <a:t>* </a:t>
            </a:r>
            <a:r>
              <a:rPr lang="en-US" dirty="0" err="1"/>
              <a:t>OverallQual</a:t>
            </a:r>
            <a:endParaRPr lang="en-US" dirty="0"/>
          </a:p>
          <a:p>
            <a:endParaRPr lang="en-US" dirty="0"/>
          </a:p>
          <a:p>
            <a:r>
              <a:rPr lang="en-US" dirty="0"/>
              <a:t>Robust Scaler to fix outliers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F1A03F-5C92-D946-9E2F-2736569DD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28" y="1933919"/>
            <a:ext cx="2197082" cy="197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56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92B58FF-9C17-D045-B0C1-A1EE0579FD40}"/>
              </a:ext>
            </a:extLst>
          </p:cNvPr>
          <p:cNvSpPr txBox="1">
            <a:spLocks/>
          </p:cNvSpPr>
          <p:nvPr/>
        </p:nvSpPr>
        <p:spPr>
          <a:xfrm>
            <a:off x="553228" y="32719"/>
            <a:ext cx="11432583" cy="1363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ML Work flow and tuning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F4252A-CEDF-1E49-95A4-C67293710B8B}"/>
              </a:ext>
            </a:extLst>
          </p:cNvPr>
          <p:cNvSpPr txBox="1"/>
          <p:nvPr/>
        </p:nvSpPr>
        <p:spPr>
          <a:xfrm>
            <a:off x="929745" y="1374182"/>
            <a:ext cx="3803619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5"/>
                </a:solidFill>
              </a:rPr>
              <a:t>Ridge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Created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Scaled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Grid Search alpha(0,15,10000)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Cross Validation = 5 folds 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dirty="0"/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FCE317-F429-D341-9594-216FA9E36293}"/>
              </a:ext>
            </a:extLst>
          </p:cNvPr>
          <p:cNvSpPr txBox="1"/>
          <p:nvPr/>
        </p:nvSpPr>
        <p:spPr>
          <a:xfrm>
            <a:off x="6383477" y="1308594"/>
            <a:ext cx="3803619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5"/>
                </a:solidFill>
              </a:rPr>
              <a:t>Lasso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Created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Scaled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Grid Search alpha((0.0001, 0.01, 500))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Cross Validation = 6 folds 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229D2B-E394-C745-AEC9-EF2B6570B80C}"/>
              </a:ext>
            </a:extLst>
          </p:cNvPr>
          <p:cNvSpPr txBox="1"/>
          <p:nvPr/>
        </p:nvSpPr>
        <p:spPr>
          <a:xfrm>
            <a:off x="929745" y="3647612"/>
            <a:ext cx="3803619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5"/>
                </a:solidFill>
              </a:rPr>
              <a:t>Random Forest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Original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Scaled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Grid Search {﻿ "</a:t>
            </a:r>
            <a:r>
              <a:rPr lang="en-US" sz="2000" dirty="0" err="1"/>
              <a:t>n_estimators</a:t>
            </a:r>
            <a:r>
              <a:rPr lang="en-US" sz="2000" dirty="0"/>
              <a:t>": [650],</a:t>
            </a:r>
          </a:p>
          <a:p>
            <a:r>
              <a:rPr lang="en-US" sz="2000" dirty="0"/>
              <a:t>    "</a:t>
            </a:r>
            <a:r>
              <a:rPr lang="en-US" sz="2000" dirty="0" err="1"/>
              <a:t>min_samples_leaf</a:t>
            </a:r>
            <a:r>
              <a:rPr lang="en-US" sz="2000" dirty="0"/>
              <a:t>": [2],</a:t>
            </a:r>
          </a:p>
          <a:p>
            <a:r>
              <a:rPr lang="en-US" sz="2000" dirty="0"/>
              <a:t>    "</a:t>
            </a:r>
            <a:r>
              <a:rPr lang="en-US" sz="2000" dirty="0" err="1"/>
              <a:t>min_samples_split</a:t>
            </a:r>
            <a:r>
              <a:rPr lang="en-US" sz="2000" dirty="0"/>
              <a:t>": [2],</a:t>
            </a:r>
          </a:p>
          <a:p>
            <a:r>
              <a:rPr lang="en-US" sz="2000" dirty="0"/>
              <a:t>    "</a:t>
            </a:r>
            <a:r>
              <a:rPr lang="en-US" sz="2000" dirty="0" err="1"/>
              <a:t>random_state</a:t>
            </a:r>
            <a:r>
              <a:rPr lang="en-US" sz="2000" dirty="0"/>
              <a:t>": [42]}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Cross Validation = 5 folds 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dirty="0"/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426259-3ED1-1A40-87DB-4F99F112FC33}"/>
              </a:ext>
            </a:extLst>
          </p:cNvPr>
          <p:cNvSpPr txBox="1"/>
          <p:nvPr/>
        </p:nvSpPr>
        <p:spPr>
          <a:xfrm>
            <a:off x="6383477" y="3862765"/>
            <a:ext cx="380361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accent5"/>
                </a:solidFill>
              </a:rPr>
              <a:t>xgBoost</a:t>
            </a:r>
            <a:endParaRPr lang="en-US" sz="3200" dirty="0">
              <a:solidFill>
                <a:schemeClr val="accent5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Originsl</a:t>
            </a:r>
            <a:r>
              <a:rPr lang="en-US" sz="2000" dirty="0"/>
              <a:t>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Scaled features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40468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92B58FF-9C17-D045-B0C1-A1EE0579FD40}"/>
              </a:ext>
            </a:extLst>
          </p:cNvPr>
          <p:cNvSpPr txBox="1">
            <a:spLocks/>
          </p:cNvSpPr>
          <p:nvPr/>
        </p:nvSpPr>
        <p:spPr>
          <a:xfrm>
            <a:off x="553228" y="32719"/>
            <a:ext cx="11432583" cy="1363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ML adventure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DAF2F8-7022-324A-B4C7-18E780150F6E}"/>
              </a:ext>
            </a:extLst>
          </p:cNvPr>
          <p:cNvSpPr txBox="1"/>
          <p:nvPr/>
        </p:nvSpPr>
        <p:spPr>
          <a:xfrm>
            <a:off x="3253293" y="1429289"/>
            <a:ext cx="568541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Model Stacking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Ridge </a:t>
            </a:r>
          </a:p>
          <a:p>
            <a:endParaRPr lang="en-US" sz="2400" dirty="0"/>
          </a:p>
          <a:p>
            <a:r>
              <a:rPr lang="en-US" sz="2400" dirty="0"/>
              <a:t>Lasso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Random forest </a:t>
            </a:r>
          </a:p>
          <a:p>
            <a:endParaRPr lang="en-US" dirty="0"/>
          </a:p>
          <a:p>
            <a:r>
              <a:rPr lang="en-US" dirty="0" err="1"/>
              <a:t>xgBoost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F1A03F-5C92-D946-9E2F-2736569DD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28" y="1933919"/>
            <a:ext cx="2197082" cy="1979511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F2A9590C-4A8E-1E41-B366-DDD5FA8A8AC4}"/>
              </a:ext>
            </a:extLst>
          </p:cNvPr>
          <p:cNvSpPr/>
          <p:nvPr/>
        </p:nvSpPr>
        <p:spPr>
          <a:xfrm>
            <a:off x="4419600" y="2607733"/>
            <a:ext cx="423333" cy="821267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581D26-2383-B341-9E70-A57C92C1486D}"/>
              </a:ext>
            </a:extLst>
          </p:cNvPr>
          <p:cNvSpPr txBox="1"/>
          <p:nvPr/>
        </p:nvSpPr>
        <p:spPr>
          <a:xfrm>
            <a:off x="4965652" y="2607733"/>
            <a:ext cx="26077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Third dataset after add </a:t>
            </a:r>
            <a:r>
              <a:rPr lang="en-US" sz="2400" dirty="0"/>
              <a:t>features</a:t>
            </a:r>
            <a:endParaRPr lang="en-US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196F2D0C-3E72-9243-98CE-59867213BD12}"/>
              </a:ext>
            </a:extLst>
          </p:cNvPr>
          <p:cNvSpPr/>
          <p:nvPr/>
        </p:nvSpPr>
        <p:spPr>
          <a:xfrm>
            <a:off x="5317066" y="4114207"/>
            <a:ext cx="423333" cy="821267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BB2B83-1CD1-CA4E-BC14-24FFC3F38FCE}"/>
              </a:ext>
            </a:extLst>
          </p:cNvPr>
          <p:cNvSpPr txBox="1"/>
          <p:nvPr/>
        </p:nvSpPr>
        <p:spPr>
          <a:xfrm>
            <a:off x="5863118" y="4114207"/>
            <a:ext cx="2607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Second dataset with </a:t>
            </a:r>
          </a:p>
          <a:p>
            <a:r>
              <a:rPr lang="en-US" dirty="0"/>
              <a:t>Original 80 features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8C1FA0-EB97-284A-BC2D-1EBA9A6AA2C8}"/>
              </a:ext>
            </a:extLst>
          </p:cNvPr>
          <p:cNvSpPr txBox="1"/>
          <p:nvPr/>
        </p:nvSpPr>
        <p:spPr>
          <a:xfrm>
            <a:off x="8826793" y="1758994"/>
            <a:ext cx="1589150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Weigh</a:t>
            </a:r>
          </a:p>
          <a:p>
            <a:endParaRPr lang="en-US" sz="2000" dirty="0">
              <a:solidFill>
                <a:schemeClr val="accent6"/>
              </a:solidFill>
            </a:endParaRPr>
          </a:p>
          <a:p>
            <a:r>
              <a:rPr lang="en-US" sz="2000" dirty="0">
                <a:solidFill>
                  <a:schemeClr val="accent6"/>
                </a:solidFill>
              </a:rPr>
              <a:t>0.27</a:t>
            </a:r>
          </a:p>
          <a:p>
            <a:endParaRPr lang="en-US" sz="2000" dirty="0">
              <a:solidFill>
                <a:schemeClr val="accent6"/>
              </a:solidFill>
            </a:endParaRPr>
          </a:p>
          <a:p>
            <a:r>
              <a:rPr lang="en-US" sz="2000" dirty="0">
                <a:solidFill>
                  <a:schemeClr val="accent6"/>
                </a:solidFill>
              </a:rPr>
              <a:t>0.48</a:t>
            </a:r>
          </a:p>
          <a:p>
            <a:endParaRPr lang="en-US" sz="2000" dirty="0">
              <a:solidFill>
                <a:schemeClr val="accent6"/>
              </a:solidFill>
            </a:endParaRPr>
          </a:p>
          <a:p>
            <a:endParaRPr lang="en-US" sz="2000" dirty="0">
              <a:solidFill>
                <a:schemeClr val="accent6"/>
              </a:solidFill>
            </a:endParaRPr>
          </a:p>
          <a:p>
            <a:endParaRPr lang="en-US" sz="2000" dirty="0">
              <a:solidFill>
                <a:schemeClr val="accent6"/>
              </a:solidFill>
            </a:endParaRPr>
          </a:p>
          <a:p>
            <a:r>
              <a:rPr lang="en-US" sz="2000" dirty="0">
                <a:solidFill>
                  <a:schemeClr val="accent6"/>
                </a:solidFill>
              </a:rPr>
              <a:t>0.02</a:t>
            </a:r>
          </a:p>
          <a:p>
            <a:endParaRPr lang="en-US" sz="2000" dirty="0">
              <a:solidFill>
                <a:schemeClr val="accent6"/>
              </a:solidFill>
            </a:endParaRPr>
          </a:p>
          <a:p>
            <a:r>
              <a:rPr lang="en-US" sz="2000" dirty="0">
                <a:solidFill>
                  <a:schemeClr val="accent6"/>
                </a:solidFill>
              </a:rPr>
              <a:t>0.23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1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92B58FF-9C17-D045-B0C1-A1EE0579FD40}"/>
              </a:ext>
            </a:extLst>
          </p:cNvPr>
          <p:cNvSpPr txBox="1">
            <a:spLocks/>
          </p:cNvSpPr>
          <p:nvPr/>
        </p:nvSpPr>
        <p:spPr>
          <a:xfrm>
            <a:off x="553228" y="32719"/>
            <a:ext cx="11432583" cy="1363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" dirty="0"/>
              <a:t>Domain Knowledge - How It Helped</a:t>
            </a:r>
            <a:endParaRPr lang="en-US" dirty="0"/>
          </a:p>
        </p:txBody>
      </p:sp>
      <p:sp>
        <p:nvSpPr>
          <p:cNvPr id="9" name="Google Shape;93;p14">
            <a:extLst>
              <a:ext uri="{FF2B5EF4-FFF2-40B4-BE49-F238E27FC236}">
                <a16:creationId xmlns:a16="http://schemas.microsoft.com/office/drawing/2014/main" id="{D9C160C7-426D-FC43-8516-256E027CD3A7}"/>
              </a:ext>
            </a:extLst>
          </p:cNvPr>
          <p:cNvSpPr txBox="1">
            <a:spLocks/>
          </p:cNvSpPr>
          <p:nvPr/>
        </p:nvSpPr>
        <p:spPr>
          <a:xfrm>
            <a:off x="555855" y="1374181"/>
            <a:ext cx="7688700" cy="455309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2400" dirty="0"/>
              <a:t>Immediate understanding of most variables</a:t>
            </a:r>
          </a:p>
          <a:p>
            <a:pPr marL="914400" lvl="1" indent="-29845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-US" sz="2400" dirty="0"/>
              <a:t>What is an irregular lot?</a:t>
            </a:r>
          </a:p>
          <a:p>
            <a:pPr marL="615950" lvl="1" indent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2400" dirty="0"/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2400" dirty="0"/>
              <a:t>Instinct on which would matter</a:t>
            </a:r>
          </a:p>
          <a:p>
            <a:pPr marL="914400" lvl="1" indent="-29845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-US" sz="2400" dirty="0"/>
              <a:t>Lot frontage is not a big deal in residential real estate</a:t>
            </a:r>
          </a:p>
          <a:p>
            <a:pPr marL="615950" lvl="1" indent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2400" dirty="0"/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2400" dirty="0"/>
              <a:t>Uses of model outside of strictly predicting house price</a:t>
            </a:r>
          </a:p>
          <a:p>
            <a:pPr marL="914400" lvl="1" indent="-29845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-US" sz="2400" dirty="0"/>
              <a:t>After seeing weight of certain factors, steer marketing of home in certain direction</a:t>
            </a:r>
          </a:p>
          <a:p>
            <a:pPr marL="914400" indent="0">
              <a:spcBef>
                <a:spcPts val="1600"/>
              </a:spcBef>
              <a:spcAft>
                <a:spcPts val="1600"/>
              </a:spcAft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577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92B58FF-9C17-D045-B0C1-A1EE0579FD40}"/>
              </a:ext>
            </a:extLst>
          </p:cNvPr>
          <p:cNvSpPr txBox="1">
            <a:spLocks/>
          </p:cNvSpPr>
          <p:nvPr/>
        </p:nvSpPr>
        <p:spPr>
          <a:xfrm>
            <a:off x="553228" y="32719"/>
            <a:ext cx="11432583" cy="1363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" dirty="0"/>
              <a:t>Domain Knowledge - Where It Didn’t Help</a:t>
            </a:r>
            <a:endParaRPr lang="en-US" dirty="0"/>
          </a:p>
        </p:txBody>
      </p:sp>
      <p:sp>
        <p:nvSpPr>
          <p:cNvPr id="9" name="Google Shape;99;p15">
            <a:extLst>
              <a:ext uri="{FF2B5EF4-FFF2-40B4-BE49-F238E27FC236}">
                <a16:creationId xmlns:a16="http://schemas.microsoft.com/office/drawing/2014/main" id="{6A5F4190-B380-084B-9447-7BBEEED14742}"/>
              </a:ext>
            </a:extLst>
          </p:cNvPr>
          <p:cNvSpPr txBox="1">
            <a:spLocks/>
          </p:cNvSpPr>
          <p:nvPr/>
        </p:nvSpPr>
        <p:spPr>
          <a:xfrm>
            <a:off x="553228" y="1396570"/>
            <a:ext cx="7688700" cy="33550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2400" dirty="0"/>
              <a:t>Multicollinearity</a:t>
            </a:r>
          </a:p>
          <a:p>
            <a:pPr marL="914400" lvl="1" indent="-29845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-US" sz="2400" dirty="0"/>
              <a:t>A feature may be intuitively important, though it’s value may be contained elsewhere</a:t>
            </a:r>
          </a:p>
          <a:p>
            <a:pPr marL="1371600" lvl="2" indent="-29845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■"/>
            </a:pPr>
            <a:r>
              <a:rPr lang="en-US" sz="2400" dirty="0"/>
              <a:t>House Age had a VIF of 10</a:t>
            </a:r>
          </a:p>
          <a:p>
            <a:pPr marL="1073150" lvl="2" indent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2400" dirty="0"/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2400" dirty="0"/>
              <a:t>Neighborhoods</a:t>
            </a:r>
          </a:p>
          <a:p>
            <a:pPr marL="914400" lvl="1" indent="-29845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-US" sz="2400" dirty="0"/>
              <a:t>Never been to Ames, Iowa, therefore, no domain knowledge</a:t>
            </a:r>
          </a:p>
        </p:txBody>
      </p:sp>
    </p:spTree>
    <p:extLst>
      <p:ext uri="{BB962C8B-B14F-4D97-AF65-F5344CB8AC3E}">
        <p14:creationId xmlns:p14="http://schemas.microsoft.com/office/powerpoint/2010/main" val="35981719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92B58FF-9C17-D045-B0C1-A1EE0579FD40}"/>
              </a:ext>
            </a:extLst>
          </p:cNvPr>
          <p:cNvSpPr txBox="1">
            <a:spLocks/>
          </p:cNvSpPr>
          <p:nvPr/>
        </p:nvSpPr>
        <p:spPr>
          <a:xfrm>
            <a:off x="553228" y="32719"/>
            <a:ext cx="11432583" cy="1363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" dirty="0"/>
              <a:t>RMSE Scores</a:t>
            </a:r>
            <a:endParaRPr lang="en-US" dirty="0"/>
          </a:p>
        </p:txBody>
      </p:sp>
      <p:graphicFrame>
        <p:nvGraphicFramePr>
          <p:cNvPr id="6" name="Google Shape;105;p16">
            <a:extLst>
              <a:ext uri="{FF2B5EF4-FFF2-40B4-BE49-F238E27FC236}">
                <a16:creationId xmlns:a16="http://schemas.microsoft.com/office/drawing/2014/main" id="{E40D296A-1EB3-6745-81EF-7172DBBBBD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2234834"/>
              </p:ext>
            </p:extLst>
          </p:nvPr>
        </p:nvGraphicFramePr>
        <p:xfrm>
          <a:off x="553228" y="1803306"/>
          <a:ext cx="7239000" cy="38402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36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/>
                        <a:t>Model</a:t>
                      </a:r>
                      <a:endParaRPr sz="24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 b="1"/>
                        <a:t>Best Score</a:t>
                      </a:r>
                      <a:endParaRPr sz="2400"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/>
                        <a:t>Stacked Model</a:t>
                      </a:r>
                      <a:endParaRPr sz="2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0.1169</a:t>
                      </a:r>
                      <a:endParaRPr sz="2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/>
                        <a:t>Lasso</a:t>
                      </a:r>
                      <a:endParaRPr sz="2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/>
                        <a:t>0.1189</a:t>
                      </a:r>
                      <a:endParaRPr sz="2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/>
                        <a:t>Ridge</a:t>
                      </a:r>
                      <a:endParaRPr sz="2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/>
                        <a:t>0.1201</a:t>
                      </a:r>
                      <a:endParaRPr sz="2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/>
                        <a:t>XGB</a:t>
                      </a:r>
                      <a:endParaRPr sz="2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/>
                        <a:t>0.1256</a:t>
                      </a:r>
                      <a:endParaRPr sz="2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VIF</a:t>
                      </a:r>
                      <a:endParaRPr sz="2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0.1422</a:t>
                      </a:r>
                      <a:endParaRPr sz="2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/>
                        <a:t>Random Forest</a:t>
                      </a:r>
                      <a:endParaRPr sz="2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 dirty="0"/>
                        <a:t>0.1449</a:t>
                      </a:r>
                      <a:endParaRPr sz="2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3451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92B58FF-9C17-D045-B0C1-A1EE0579FD40}"/>
              </a:ext>
            </a:extLst>
          </p:cNvPr>
          <p:cNvSpPr txBox="1">
            <a:spLocks/>
          </p:cNvSpPr>
          <p:nvPr/>
        </p:nvSpPr>
        <p:spPr>
          <a:xfrm>
            <a:off x="553228" y="32719"/>
            <a:ext cx="11432583" cy="1363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" dirty="0"/>
              <a:t>RMSE Scores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B2723E-C786-444D-B075-20B56C1F6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28" y="1263614"/>
            <a:ext cx="9145943" cy="5561667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971661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92B58FF-9C17-D045-B0C1-A1EE0579FD40}"/>
              </a:ext>
            </a:extLst>
          </p:cNvPr>
          <p:cNvSpPr txBox="1">
            <a:spLocks/>
          </p:cNvSpPr>
          <p:nvPr/>
        </p:nvSpPr>
        <p:spPr>
          <a:xfrm>
            <a:off x="553228" y="32719"/>
            <a:ext cx="11432583" cy="1363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" dirty="0"/>
              <a:t>Lasso Features Importance </a:t>
            </a:r>
            <a:endParaRPr lang="en-US" dirty="0"/>
          </a:p>
        </p:txBody>
      </p:sp>
      <p:pic>
        <p:nvPicPr>
          <p:cNvPr id="6" name="Google Shape;124;p19">
            <a:extLst>
              <a:ext uri="{FF2B5EF4-FFF2-40B4-BE49-F238E27FC236}">
                <a16:creationId xmlns:a16="http://schemas.microsoft.com/office/drawing/2014/main" id="{6D57B426-A06D-B344-902E-1C37F1B90A3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056" y="1173192"/>
            <a:ext cx="9901987" cy="5447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45365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92B58FF-9C17-D045-B0C1-A1EE0579FD40}"/>
              </a:ext>
            </a:extLst>
          </p:cNvPr>
          <p:cNvSpPr txBox="1">
            <a:spLocks/>
          </p:cNvSpPr>
          <p:nvPr/>
        </p:nvSpPr>
        <p:spPr>
          <a:xfrm>
            <a:off x="553228" y="32719"/>
            <a:ext cx="11432583" cy="1363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" dirty="0"/>
              <a:t>Lasso Features Importance </a:t>
            </a:r>
            <a:endParaRPr lang="en-US" dirty="0"/>
          </a:p>
        </p:txBody>
      </p:sp>
      <p:pic>
        <p:nvPicPr>
          <p:cNvPr id="5" name="Google Shape;130;p20">
            <a:extLst>
              <a:ext uri="{FF2B5EF4-FFF2-40B4-BE49-F238E27FC236}">
                <a16:creationId xmlns:a16="http://schemas.microsoft.com/office/drawing/2014/main" id="{A0F68221-9111-F64F-8F13-CFE00E1B67B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228" y="1352616"/>
            <a:ext cx="6503180" cy="49576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2823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Why care?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B4C92D-D243-6E42-ADA2-A3D5F678C993}"/>
              </a:ext>
            </a:extLst>
          </p:cNvPr>
          <p:cNvSpPr txBox="1"/>
          <p:nvPr/>
        </p:nvSpPr>
        <p:spPr>
          <a:xfrm>
            <a:off x="1806498" y="1805116"/>
            <a:ext cx="4114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Information for homebuyers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F42311-01E4-8B47-ACE2-A15528132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416" y="3857070"/>
            <a:ext cx="641952" cy="6419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6FF951-161B-DB44-904D-36AC01ED39A7}"/>
              </a:ext>
            </a:extLst>
          </p:cNvPr>
          <p:cNvSpPr txBox="1"/>
          <p:nvPr/>
        </p:nvSpPr>
        <p:spPr>
          <a:xfrm>
            <a:off x="1806497" y="3815026"/>
            <a:ext cx="4549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Machine learning helping to make informed decisions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4B8D39-BCF1-2540-BA9C-F7BAF9310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16" y="2792608"/>
            <a:ext cx="641952" cy="6441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A50131E-E0F6-5942-8F2F-805C119282EB}"/>
              </a:ext>
            </a:extLst>
          </p:cNvPr>
          <p:cNvSpPr/>
          <p:nvPr/>
        </p:nvSpPr>
        <p:spPr>
          <a:xfrm>
            <a:off x="1806497" y="2858159"/>
            <a:ext cx="42895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Factors can potentially effect house prices in Iowa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3013E5E-9DA3-9346-9F40-629079D4E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E52DF4-0AF6-3049-A56E-845896C2C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840" y="1691774"/>
            <a:ext cx="680528" cy="68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824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92B58FF-9C17-D045-B0C1-A1EE0579FD40}"/>
              </a:ext>
            </a:extLst>
          </p:cNvPr>
          <p:cNvSpPr txBox="1">
            <a:spLocks/>
          </p:cNvSpPr>
          <p:nvPr/>
        </p:nvSpPr>
        <p:spPr>
          <a:xfrm>
            <a:off x="553228" y="32719"/>
            <a:ext cx="11432583" cy="1363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" dirty="0"/>
              <a:t>Model Overview</a:t>
            </a:r>
            <a:endParaRPr lang="en-US" dirty="0"/>
          </a:p>
        </p:txBody>
      </p:sp>
      <p:sp>
        <p:nvSpPr>
          <p:cNvPr id="7" name="Google Shape;142;p22">
            <a:extLst>
              <a:ext uri="{FF2B5EF4-FFF2-40B4-BE49-F238E27FC236}">
                <a16:creationId xmlns:a16="http://schemas.microsoft.com/office/drawing/2014/main" id="{625C32BE-E4B3-474C-A01B-5928C2F99BCF}"/>
              </a:ext>
            </a:extLst>
          </p:cNvPr>
          <p:cNvSpPr txBox="1">
            <a:spLocks/>
          </p:cNvSpPr>
          <p:nvPr/>
        </p:nvSpPr>
        <p:spPr>
          <a:xfrm>
            <a:off x="553228" y="1429288"/>
            <a:ext cx="7688700" cy="360853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2400" dirty="0"/>
              <a:t>Both Lasso and Random Forest assigned strong weights to Overall Quality and Gross Living Area</a:t>
            </a:r>
          </a:p>
          <a:p>
            <a:pPr marL="146050" indent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 sz="2400" dirty="0"/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2400" dirty="0"/>
              <a:t>Ensemble method in which a new model is trained from the predictions of previous models </a:t>
            </a:r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endParaRPr lang="en-US" sz="2400" dirty="0"/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2400" dirty="0"/>
              <a:t>Helps to counteract weaknesses of different models</a:t>
            </a:r>
          </a:p>
        </p:txBody>
      </p:sp>
    </p:spTree>
    <p:extLst>
      <p:ext uri="{BB962C8B-B14F-4D97-AF65-F5344CB8AC3E}">
        <p14:creationId xmlns:p14="http://schemas.microsoft.com/office/powerpoint/2010/main" val="28111487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92B58FF-9C17-D045-B0C1-A1EE0579FD40}"/>
              </a:ext>
            </a:extLst>
          </p:cNvPr>
          <p:cNvSpPr txBox="1">
            <a:spLocks/>
          </p:cNvSpPr>
          <p:nvPr/>
        </p:nvSpPr>
        <p:spPr>
          <a:xfrm>
            <a:off x="553228" y="32719"/>
            <a:ext cx="11432583" cy="1363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" dirty="0"/>
              <a:t>Methodology - Stacking</a:t>
            </a:r>
            <a:endParaRPr lang="en-US" dirty="0"/>
          </a:p>
        </p:txBody>
      </p:sp>
      <p:sp>
        <p:nvSpPr>
          <p:cNvPr id="7" name="Google Shape;142;p22">
            <a:extLst>
              <a:ext uri="{FF2B5EF4-FFF2-40B4-BE49-F238E27FC236}">
                <a16:creationId xmlns:a16="http://schemas.microsoft.com/office/drawing/2014/main" id="{625C32BE-E4B3-474C-A01B-5928C2F99BCF}"/>
              </a:ext>
            </a:extLst>
          </p:cNvPr>
          <p:cNvSpPr txBox="1">
            <a:spLocks/>
          </p:cNvSpPr>
          <p:nvPr/>
        </p:nvSpPr>
        <p:spPr>
          <a:xfrm>
            <a:off x="553228" y="1281725"/>
            <a:ext cx="8349232" cy="2261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dirty="0"/>
              <a:t>Ensemble method in which a new model is trained from the predictions of previous models </a:t>
            </a:r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endParaRPr lang="en-US" dirty="0"/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dirty="0"/>
              <a:t>Helps to counteract weaknesses of different models</a:t>
            </a:r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Arial"/>
              <a:buNone/>
            </a:pPr>
            <a:endParaRPr lang="en-US" dirty="0"/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Arial"/>
              <a:buNone/>
            </a:pPr>
            <a:endParaRPr lang="en-US" dirty="0"/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Arial"/>
              <a:buNone/>
            </a:pPr>
            <a:endParaRPr lang="en-US" dirty="0"/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Arial"/>
              <a:buNone/>
            </a:pPr>
            <a:endParaRPr lang="en-US" dirty="0"/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Arial"/>
              <a:buNone/>
            </a:pPr>
            <a:endParaRPr lang="en-US" dirty="0"/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Arial"/>
              <a:buNone/>
            </a:pPr>
            <a:endParaRPr lang="en-US" sz="1000" dirty="0"/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Arial"/>
              <a:buNone/>
            </a:pPr>
            <a:endParaRPr lang="en-US" sz="1000" dirty="0"/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Arial"/>
              <a:buNone/>
            </a:pPr>
            <a:r>
              <a:rPr lang="en-US" sz="1000" dirty="0"/>
              <a:t>Image Source: </a:t>
            </a:r>
            <a:r>
              <a:rPr lang="en-US" sz="1000" u="sng" dirty="0">
                <a:solidFill>
                  <a:schemeClr val="hlink"/>
                </a:solidFill>
                <a:hlinkClick r:id="rId3"/>
              </a:rPr>
              <a:t>https://medium.com/@rrfd/boosting-bagging-and-stacking-ensemble-methods-with-sklearn-and-mlens-a455c0c982de</a:t>
            </a:r>
            <a:r>
              <a:rPr lang="en-US" sz="1000" dirty="0"/>
              <a:t> </a:t>
            </a:r>
          </a:p>
        </p:txBody>
      </p:sp>
      <p:pic>
        <p:nvPicPr>
          <p:cNvPr id="8" name="Google Shape;143;p22">
            <a:extLst>
              <a:ext uri="{FF2B5EF4-FFF2-40B4-BE49-F238E27FC236}">
                <a16:creationId xmlns:a16="http://schemas.microsoft.com/office/drawing/2014/main" id="{BD05C29C-672A-A44E-A9B2-025EC341750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6438" y="3043519"/>
            <a:ext cx="6305132" cy="25327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48520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92B58FF-9C17-D045-B0C1-A1EE0579FD40}"/>
              </a:ext>
            </a:extLst>
          </p:cNvPr>
          <p:cNvSpPr txBox="1">
            <a:spLocks/>
          </p:cNvSpPr>
          <p:nvPr/>
        </p:nvSpPr>
        <p:spPr>
          <a:xfrm>
            <a:off x="553228" y="32719"/>
            <a:ext cx="11432583" cy="1363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" dirty="0"/>
              <a:t>Next Steps</a:t>
            </a:r>
            <a:endParaRPr lang="en-US" dirty="0"/>
          </a:p>
        </p:txBody>
      </p:sp>
      <p:sp>
        <p:nvSpPr>
          <p:cNvPr id="7" name="Google Shape;149;p23">
            <a:extLst>
              <a:ext uri="{FF2B5EF4-FFF2-40B4-BE49-F238E27FC236}">
                <a16:creationId xmlns:a16="http://schemas.microsoft.com/office/drawing/2014/main" id="{37E3FF32-A60D-E340-A837-751BBB4A3F26}"/>
              </a:ext>
            </a:extLst>
          </p:cNvPr>
          <p:cNvSpPr txBox="1">
            <a:spLocks/>
          </p:cNvSpPr>
          <p:nvPr/>
        </p:nvSpPr>
        <p:spPr>
          <a:xfrm>
            <a:off x="555855" y="1374181"/>
            <a:ext cx="7688700" cy="418122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2400" dirty="0"/>
              <a:t>More feature engineering</a:t>
            </a:r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endParaRPr lang="en-US" sz="2400" dirty="0"/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2400" dirty="0"/>
              <a:t>More subtle use of the model to analyze which features are most important</a:t>
            </a:r>
          </a:p>
          <a:p>
            <a:pPr marL="146050" indent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 sz="2400" dirty="0"/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US" sz="2400" dirty="0"/>
              <a:t>Can be helpful for renovations and brokers preparing marketing materials</a:t>
            </a:r>
          </a:p>
        </p:txBody>
      </p:sp>
    </p:spTree>
    <p:extLst>
      <p:ext uri="{BB962C8B-B14F-4D97-AF65-F5344CB8AC3E}">
        <p14:creationId xmlns:p14="http://schemas.microsoft.com/office/powerpoint/2010/main" val="2864180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What we wanted to discover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1802AA-0261-3242-9A13-1E2005F2D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416" y="1866899"/>
            <a:ext cx="9905998" cy="3124201"/>
          </a:xfrm>
        </p:spPr>
        <p:txBody>
          <a:bodyPr>
            <a:normAutofit/>
          </a:bodyPr>
          <a:lstStyle/>
          <a:p>
            <a:r>
              <a:rPr lang="en-US" sz="2400" dirty="0"/>
              <a:t>What factors are important for determining the price?</a:t>
            </a:r>
          </a:p>
          <a:p>
            <a:endParaRPr lang="en-US" sz="2400" dirty="0"/>
          </a:p>
          <a:p>
            <a:r>
              <a:rPr lang="en-US" sz="2400" dirty="0"/>
              <a:t>How well can we predict prices?</a:t>
            </a:r>
          </a:p>
          <a:p>
            <a:endParaRPr lang="en-US" sz="2400" dirty="0"/>
          </a:p>
          <a:p>
            <a:r>
              <a:rPr lang="en-US" sz="2400" dirty="0"/>
              <a:t>Which model is the best suited for the task 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F54EB6-43D5-A84C-B5DB-4DEC151CD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75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Teamwork makes the dream work! 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332FC-26F1-5B47-9966-B6576E9E1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4C0FD8E-2479-FC4B-AABE-96408EB813EA}"/>
              </a:ext>
            </a:extLst>
          </p:cNvPr>
          <p:cNvSpPr/>
          <p:nvPr/>
        </p:nvSpPr>
        <p:spPr>
          <a:xfrm>
            <a:off x="4368955" y="1363851"/>
            <a:ext cx="3454090" cy="9841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EDA as a team </a:t>
            </a:r>
            <a:r>
              <a:rPr lang="en-US" sz="14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sym typeface="Wingdings" pitchFamily="2" charset="2"/>
              </a:rPr>
              <a:t></a:t>
            </a:r>
            <a:r>
              <a:rPr lang="en-US" sz="20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sym typeface="Wingdings" pitchFamily="2" charset="2"/>
              </a:rPr>
              <a:t> </a:t>
            </a:r>
            <a:r>
              <a:rPr lang="en-US" sz="20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imputation &amp; feature selection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6484A7-D722-B046-9700-96B37698B33A}"/>
              </a:ext>
            </a:extLst>
          </p:cNvPr>
          <p:cNvSpPr/>
          <p:nvPr/>
        </p:nvSpPr>
        <p:spPr>
          <a:xfrm>
            <a:off x="2768755" y="2878600"/>
            <a:ext cx="1600200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Cleaning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CC9A0ED-455A-C949-BAB5-A99B31EE5735}"/>
              </a:ext>
            </a:extLst>
          </p:cNvPr>
          <p:cNvSpPr/>
          <p:nvPr/>
        </p:nvSpPr>
        <p:spPr>
          <a:xfrm>
            <a:off x="5295900" y="2878600"/>
            <a:ext cx="1600200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Linear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6FC5194-CE7D-644A-85EC-300710C57EE7}"/>
              </a:ext>
            </a:extLst>
          </p:cNvPr>
          <p:cNvSpPr/>
          <p:nvPr/>
        </p:nvSpPr>
        <p:spPr>
          <a:xfrm>
            <a:off x="7823045" y="2878600"/>
            <a:ext cx="1600200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Tree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C36BACE-86B5-C842-BE5A-CB542293A4ED}"/>
              </a:ext>
            </a:extLst>
          </p:cNvPr>
          <p:cNvSpPr/>
          <p:nvPr/>
        </p:nvSpPr>
        <p:spPr>
          <a:xfrm>
            <a:off x="4368955" y="3917995"/>
            <a:ext cx="3454090" cy="73009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Tune models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22DC945-795B-114F-8E06-43EBDB4230DC}"/>
              </a:ext>
            </a:extLst>
          </p:cNvPr>
          <p:cNvSpPr/>
          <p:nvPr/>
        </p:nvSpPr>
        <p:spPr>
          <a:xfrm>
            <a:off x="4368955" y="4980149"/>
            <a:ext cx="3454090" cy="73009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Share and compare results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7BF6A87-A969-B847-AEBC-849C93C1FF92}"/>
              </a:ext>
            </a:extLst>
          </p:cNvPr>
          <p:cNvSpPr/>
          <p:nvPr/>
        </p:nvSpPr>
        <p:spPr>
          <a:xfrm>
            <a:off x="4368955" y="6042303"/>
            <a:ext cx="3454090" cy="73009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Recalibrate models based on best features/top models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9637BAEF-1DD6-A840-A493-7A1D9EC900E0}"/>
              </a:ext>
            </a:extLst>
          </p:cNvPr>
          <p:cNvSpPr/>
          <p:nvPr/>
        </p:nvSpPr>
        <p:spPr>
          <a:xfrm rot="7817411" flipV="1">
            <a:off x="4079045" y="2518486"/>
            <a:ext cx="490119" cy="240582"/>
          </a:xfrm>
          <a:prstGeom prst="righ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5D693EFB-C8A0-DD47-B03F-01B9D95C2C89}"/>
              </a:ext>
            </a:extLst>
          </p:cNvPr>
          <p:cNvSpPr/>
          <p:nvPr/>
        </p:nvSpPr>
        <p:spPr>
          <a:xfrm rot="3228555" flipV="1">
            <a:off x="7692124" y="2511693"/>
            <a:ext cx="490119" cy="240582"/>
          </a:xfrm>
          <a:prstGeom prst="righ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C54965AD-72A7-1342-A07D-174AC7251545}"/>
              </a:ext>
            </a:extLst>
          </p:cNvPr>
          <p:cNvSpPr/>
          <p:nvPr/>
        </p:nvSpPr>
        <p:spPr>
          <a:xfrm rot="5400000" flipV="1">
            <a:off x="5818904" y="2535438"/>
            <a:ext cx="490119" cy="240582"/>
          </a:xfrm>
          <a:prstGeom prst="righ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3348B448-C648-EC48-8DDC-A9DE654AE90A}"/>
              </a:ext>
            </a:extLst>
          </p:cNvPr>
          <p:cNvSpPr/>
          <p:nvPr/>
        </p:nvSpPr>
        <p:spPr>
          <a:xfrm rot="5400000" flipV="1">
            <a:off x="5850941" y="3638989"/>
            <a:ext cx="490119" cy="240582"/>
          </a:xfrm>
          <a:prstGeom prst="righ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6410C59E-A26D-7D46-8A00-0FF33796A131}"/>
              </a:ext>
            </a:extLst>
          </p:cNvPr>
          <p:cNvSpPr/>
          <p:nvPr/>
        </p:nvSpPr>
        <p:spPr>
          <a:xfrm rot="5400000" flipV="1">
            <a:off x="5817797" y="4693826"/>
            <a:ext cx="490119" cy="240582"/>
          </a:xfrm>
          <a:prstGeom prst="righ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92559562-6DC1-074E-BF85-A1CC30264617}"/>
              </a:ext>
            </a:extLst>
          </p:cNvPr>
          <p:cNvSpPr/>
          <p:nvPr/>
        </p:nvSpPr>
        <p:spPr>
          <a:xfrm rot="5400000" flipV="1">
            <a:off x="5850942" y="5755980"/>
            <a:ext cx="490119" cy="240582"/>
          </a:xfrm>
          <a:prstGeom prst="righ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B952860D-48A6-C843-8C96-15048BE8DB6D}"/>
              </a:ext>
            </a:extLst>
          </p:cNvPr>
          <p:cNvSpPr/>
          <p:nvPr/>
        </p:nvSpPr>
        <p:spPr>
          <a:xfrm rot="7817411" flipV="1">
            <a:off x="7565284" y="3610104"/>
            <a:ext cx="429487" cy="251316"/>
          </a:xfrm>
          <a:prstGeom prst="righ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rved Left Arrow 25">
            <a:extLst>
              <a:ext uri="{FF2B5EF4-FFF2-40B4-BE49-F238E27FC236}">
                <a16:creationId xmlns:a16="http://schemas.microsoft.com/office/drawing/2014/main" id="{0312262C-8985-AC45-9121-577646CE8537}"/>
              </a:ext>
            </a:extLst>
          </p:cNvPr>
          <p:cNvSpPr/>
          <p:nvPr/>
        </p:nvSpPr>
        <p:spPr>
          <a:xfrm rot="11845230">
            <a:off x="3865825" y="3132668"/>
            <a:ext cx="731520" cy="3281205"/>
          </a:xfrm>
          <a:prstGeom prst="curvedLef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urved Right Arrow 28">
            <a:extLst>
              <a:ext uri="{FF2B5EF4-FFF2-40B4-BE49-F238E27FC236}">
                <a16:creationId xmlns:a16="http://schemas.microsoft.com/office/drawing/2014/main" id="{D081714A-B173-0240-A1E4-3D20B4DBFDA1}"/>
              </a:ext>
            </a:extLst>
          </p:cNvPr>
          <p:cNvSpPr/>
          <p:nvPr/>
        </p:nvSpPr>
        <p:spPr>
          <a:xfrm rot="12091914">
            <a:off x="8520191" y="3512924"/>
            <a:ext cx="619415" cy="3294763"/>
          </a:xfrm>
          <a:prstGeom prst="curvedRightArrow">
            <a:avLst>
              <a:gd name="adj1" fmla="val 27124"/>
              <a:gd name="adj2" fmla="val 52981"/>
              <a:gd name="adj3" fmla="val 39161"/>
            </a:avLst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189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EDA and feature engineering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332FC-26F1-5B47-9966-B6576E9E1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0058304-D689-2043-A657-41C941919F9B}"/>
              </a:ext>
            </a:extLst>
          </p:cNvPr>
          <p:cNvSpPr/>
          <p:nvPr/>
        </p:nvSpPr>
        <p:spPr>
          <a:xfrm>
            <a:off x="1367158" y="1880860"/>
            <a:ext cx="1981200" cy="46482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b="1" dirty="0">
              <a:solidFill>
                <a:schemeClr val="tx2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DDD0F6-B042-2D4D-9E2C-CC8E36EC1C7E}"/>
              </a:ext>
            </a:extLst>
          </p:cNvPr>
          <p:cNvSpPr/>
          <p:nvPr/>
        </p:nvSpPr>
        <p:spPr>
          <a:xfrm>
            <a:off x="3653158" y="1880860"/>
            <a:ext cx="1981200" cy="46482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b="1">
              <a:solidFill>
                <a:schemeClr val="tx2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BEAD380-E3E3-B742-ABED-1F84314DF2BF}"/>
              </a:ext>
            </a:extLst>
          </p:cNvPr>
          <p:cNvSpPr/>
          <p:nvPr/>
        </p:nvSpPr>
        <p:spPr>
          <a:xfrm>
            <a:off x="5862958" y="1880860"/>
            <a:ext cx="1981200" cy="46482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b="1">
              <a:solidFill>
                <a:schemeClr val="tx2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BD31FF6-D1C9-524D-BB41-4499D803E7F1}"/>
              </a:ext>
            </a:extLst>
          </p:cNvPr>
          <p:cNvSpPr/>
          <p:nvPr/>
        </p:nvSpPr>
        <p:spPr>
          <a:xfrm>
            <a:off x="8072758" y="1860078"/>
            <a:ext cx="1981200" cy="46482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b="1">
              <a:solidFill>
                <a:schemeClr val="tx2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EC3E000-5983-F642-BDBB-E07E080F8691}"/>
              </a:ext>
            </a:extLst>
          </p:cNvPr>
          <p:cNvSpPr/>
          <p:nvPr/>
        </p:nvSpPr>
        <p:spPr>
          <a:xfrm>
            <a:off x="1367158" y="1631478"/>
            <a:ext cx="1981200" cy="6858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b="1" dirty="0">
                <a:solidFill>
                  <a:schemeClr val="tx2"/>
                </a:solidFill>
              </a:rPr>
              <a:t>EDA and Imputation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250BBB7-6556-F843-91E0-9C80343EEC38}"/>
              </a:ext>
            </a:extLst>
          </p:cNvPr>
          <p:cNvSpPr/>
          <p:nvPr/>
        </p:nvSpPr>
        <p:spPr>
          <a:xfrm>
            <a:off x="3653158" y="1673042"/>
            <a:ext cx="1981200" cy="6858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b="1" dirty="0">
                <a:solidFill>
                  <a:schemeClr val="tx2"/>
                </a:solidFill>
              </a:rPr>
              <a:t>Feature Eng. &amp; Selection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27A5DB5-CE8F-9C47-85BE-A794F9DCD07A}"/>
              </a:ext>
            </a:extLst>
          </p:cNvPr>
          <p:cNvSpPr/>
          <p:nvPr/>
        </p:nvSpPr>
        <p:spPr>
          <a:xfrm>
            <a:off x="5862958" y="1690360"/>
            <a:ext cx="1981200" cy="6858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2"/>
                </a:solidFill>
              </a:rPr>
              <a:t> Modelling</a:t>
            </a:r>
          </a:p>
          <a:p>
            <a:pPr algn="ctr"/>
            <a:r>
              <a:rPr lang="en-GB" sz="2000" b="1" dirty="0">
                <a:solidFill>
                  <a:schemeClr val="tx2"/>
                </a:solidFill>
              </a:rPr>
              <a:t>&amp; Tuning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9AB181D-C98E-754F-B5B5-E112C57E64C4}"/>
              </a:ext>
            </a:extLst>
          </p:cNvPr>
          <p:cNvSpPr/>
          <p:nvPr/>
        </p:nvSpPr>
        <p:spPr>
          <a:xfrm>
            <a:off x="8072758" y="1673042"/>
            <a:ext cx="1981200" cy="6858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150" b="1" dirty="0">
                <a:solidFill>
                  <a:schemeClr val="tx2"/>
                </a:solidFill>
              </a:rPr>
              <a:t>Performance Check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85BA2031-04AE-264D-A1F5-006A0317C9B3}"/>
              </a:ext>
            </a:extLst>
          </p:cNvPr>
          <p:cNvSpPr/>
          <p:nvPr/>
        </p:nvSpPr>
        <p:spPr>
          <a:xfrm>
            <a:off x="3195958" y="2774478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EBDBC9A5-BE77-C24E-B280-5C3FD1E47F73}"/>
              </a:ext>
            </a:extLst>
          </p:cNvPr>
          <p:cNvSpPr/>
          <p:nvPr/>
        </p:nvSpPr>
        <p:spPr>
          <a:xfrm>
            <a:off x="5467629" y="2774478"/>
            <a:ext cx="541038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7523415-A893-144E-8A54-8BD342BFC753}"/>
              </a:ext>
            </a:extLst>
          </p:cNvPr>
          <p:cNvSpPr/>
          <p:nvPr/>
        </p:nvSpPr>
        <p:spPr>
          <a:xfrm>
            <a:off x="1557658" y="2857500"/>
            <a:ext cx="1600200" cy="1143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Understand and visualize data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DB102E4-E01F-7F47-8354-81FBC15C2BB5}"/>
              </a:ext>
            </a:extLst>
          </p:cNvPr>
          <p:cNvSpPr/>
          <p:nvPr/>
        </p:nvSpPr>
        <p:spPr>
          <a:xfrm>
            <a:off x="1557658" y="4508372"/>
            <a:ext cx="1600200" cy="1143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Impute missing data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3160A51-BA40-7B43-B01B-DFA7EE43ADF1}"/>
              </a:ext>
            </a:extLst>
          </p:cNvPr>
          <p:cNvSpPr/>
          <p:nvPr/>
        </p:nvSpPr>
        <p:spPr>
          <a:xfrm>
            <a:off x="6053458" y="2651125"/>
            <a:ext cx="1600200" cy="199402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500" dirty="0"/>
              <a:t>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MLR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Ridge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Lasso</a:t>
            </a:r>
          </a:p>
          <a:p>
            <a:r>
              <a:rPr lang="en-GB" sz="1500" dirty="0"/>
              <a:t>Tree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RF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XGB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2DBDDC0-F12F-B444-B2D9-8FD69EE416CA}"/>
              </a:ext>
            </a:extLst>
          </p:cNvPr>
          <p:cNvSpPr/>
          <p:nvPr/>
        </p:nvSpPr>
        <p:spPr>
          <a:xfrm>
            <a:off x="6010451" y="4920113"/>
            <a:ext cx="1600200" cy="1143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Tuning models through </a:t>
            </a:r>
            <a:r>
              <a:rPr lang="en-GB" dirty="0" err="1"/>
              <a:t>gridsearch</a:t>
            </a:r>
            <a:endParaRPr lang="en-GB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1E90C98-24A1-BE42-8DDE-225B5B4526C4}"/>
              </a:ext>
            </a:extLst>
          </p:cNvPr>
          <p:cNvSpPr/>
          <p:nvPr/>
        </p:nvSpPr>
        <p:spPr>
          <a:xfrm>
            <a:off x="3827675" y="2857500"/>
            <a:ext cx="1600200" cy="1143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Create/ drop features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98D96DF5-64DB-F642-8422-42BBFACE3A6D}"/>
              </a:ext>
            </a:extLst>
          </p:cNvPr>
          <p:cNvSpPr/>
          <p:nvPr/>
        </p:nvSpPr>
        <p:spPr>
          <a:xfrm>
            <a:off x="7781813" y="2774478"/>
            <a:ext cx="574344" cy="3810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CFCC67B-436D-3547-8559-FB50EC72B96D}"/>
              </a:ext>
            </a:extLst>
          </p:cNvPr>
          <p:cNvSpPr/>
          <p:nvPr/>
        </p:nvSpPr>
        <p:spPr>
          <a:xfrm>
            <a:off x="8296451" y="3045992"/>
            <a:ext cx="1600200" cy="24384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Submit predicted data to recalibrate models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3020066-D10F-B14E-A54C-F9FBAF262779}"/>
              </a:ext>
            </a:extLst>
          </p:cNvPr>
          <p:cNvSpPr/>
          <p:nvPr/>
        </p:nvSpPr>
        <p:spPr>
          <a:xfrm>
            <a:off x="3843658" y="4508372"/>
            <a:ext cx="1600200" cy="1143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2020532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629B06-F683-B94D-AA74-0F86FB9DAD7D}"/>
              </a:ext>
            </a:extLst>
          </p:cNvPr>
          <p:cNvSpPr/>
          <p:nvPr/>
        </p:nvSpPr>
        <p:spPr>
          <a:xfrm>
            <a:off x="4964152" y="2604361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Check correlation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4654262-7D1C-4D4B-AB61-25E584CF1662}"/>
              </a:ext>
            </a:extLst>
          </p:cNvPr>
          <p:cNvSpPr/>
          <p:nvPr/>
        </p:nvSpPr>
        <p:spPr>
          <a:xfrm>
            <a:off x="7823045" y="2604361"/>
            <a:ext cx="2263696" cy="59450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Check for Z scores and outliers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5F7A1C6-E2EF-B049-99B7-424E96429EA3}"/>
              </a:ext>
            </a:extLst>
          </p:cNvPr>
          <p:cNvSpPr/>
          <p:nvPr/>
        </p:nvSpPr>
        <p:spPr>
          <a:xfrm>
            <a:off x="4368955" y="1374182"/>
            <a:ext cx="3454090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/>
              <a:t>Go through data set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D9E3F16-735E-F54D-984B-4E21680A51FD}"/>
              </a:ext>
            </a:extLst>
          </p:cNvPr>
          <p:cNvSpPr/>
          <p:nvPr/>
        </p:nvSpPr>
        <p:spPr>
          <a:xfrm>
            <a:off x="2105259" y="2583803"/>
            <a:ext cx="2263696" cy="635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Plot distributions and box plots</a:t>
            </a:r>
          </a:p>
        </p:txBody>
      </p:sp>
    </p:spTree>
    <p:extLst>
      <p:ext uri="{BB962C8B-B14F-4D97-AF65-F5344CB8AC3E}">
        <p14:creationId xmlns:p14="http://schemas.microsoft.com/office/powerpoint/2010/main" val="887645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Correlation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E9CEF9-E857-6C4F-BC98-F6E4EE984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07" y="1363851"/>
            <a:ext cx="8502878" cy="5346658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B52CEE-7867-8941-B8FA-6A8F134D8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7843" y="2424733"/>
            <a:ext cx="2717800" cy="32248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4FB253-F5F5-D241-A576-0E90962549EF}"/>
              </a:ext>
            </a:extLst>
          </p:cNvPr>
          <p:cNvSpPr txBox="1"/>
          <p:nvPr/>
        </p:nvSpPr>
        <p:spPr>
          <a:xfrm>
            <a:off x="8889136" y="2007065"/>
            <a:ext cx="3144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Correlation with </a:t>
            </a:r>
            <a:r>
              <a:rPr lang="en-US" sz="1400" cap="all" dirty="0" err="1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SalePrice</a:t>
            </a:r>
            <a:endParaRPr lang="en-US" sz="1400" cap="all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74B02E-CE7C-3C4E-BA0D-699CB6C4F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7842" y="5649626"/>
            <a:ext cx="2717799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73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5977-2411-4E49-A013-DE773E8B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6" y="0"/>
            <a:ext cx="11432583" cy="1363851"/>
          </a:xfrm>
        </p:spPr>
        <p:txBody>
          <a:bodyPr/>
          <a:lstStyle/>
          <a:p>
            <a:r>
              <a:rPr lang="en-US" dirty="0"/>
              <a:t>Distribution Plots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0A-5A5F-EC4C-9E1A-EEF6B77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817" y="0"/>
            <a:ext cx="1374182" cy="1374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255FD3-09CE-5B4A-899C-4D30B84EE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16" y="1374182"/>
            <a:ext cx="10133345" cy="4471447"/>
          </a:xfrm>
          <a:prstGeom prst="rect">
            <a:avLst/>
          </a:prstGeom>
          <a:solidFill>
            <a:schemeClr val="tx2"/>
          </a:solidFill>
        </p:spPr>
      </p:pic>
    </p:spTree>
    <p:extLst>
      <p:ext uri="{BB962C8B-B14F-4D97-AF65-F5344CB8AC3E}">
        <p14:creationId xmlns:p14="http://schemas.microsoft.com/office/powerpoint/2010/main" val="28122429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1511</TotalTime>
  <Words>808</Words>
  <Application>Microsoft Macintosh PowerPoint</Application>
  <PresentationFormat>Widescreen</PresentationFormat>
  <Paragraphs>274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Century Gothic</vt:lpstr>
      <vt:lpstr>Mesh</vt:lpstr>
      <vt:lpstr>PowerPoint Presentation</vt:lpstr>
      <vt:lpstr>Predicting AMES Housing Prices</vt:lpstr>
      <vt:lpstr>Why care?</vt:lpstr>
      <vt:lpstr>What we wanted to discover</vt:lpstr>
      <vt:lpstr>Teamwork makes the dream work!  </vt:lpstr>
      <vt:lpstr>EDA and feature engineering</vt:lpstr>
      <vt:lpstr>Exploratory Data Analysis</vt:lpstr>
      <vt:lpstr>Correlation Matrix</vt:lpstr>
      <vt:lpstr>Distribution Plots</vt:lpstr>
      <vt:lpstr>Quantile Plots</vt:lpstr>
      <vt:lpstr>Distribution Plots</vt:lpstr>
      <vt:lpstr>Box Plots</vt:lpstr>
      <vt:lpstr>Box Plots</vt:lpstr>
      <vt:lpstr>Box Plots</vt:lpstr>
      <vt:lpstr>Dealing with Missing values</vt:lpstr>
      <vt:lpstr>Missing values</vt:lpstr>
      <vt:lpstr>Feature Selection and engineering</vt:lpstr>
      <vt:lpstr>Features engineering and selection</vt:lpstr>
      <vt:lpstr>Modeling and Tuning</vt:lpstr>
      <vt:lpstr>ML adventure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Shehryar Khawaja</dc:creator>
  <cp:lastModifiedBy>Wang, Edward</cp:lastModifiedBy>
  <cp:revision>60</cp:revision>
  <dcterms:created xsi:type="dcterms:W3CDTF">2019-03-04T03:33:48Z</dcterms:created>
  <dcterms:modified xsi:type="dcterms:W3CDTF">2019-03-06T05:38:08Z</dcterms:modified>
</cp:coreProperties>
</file>